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6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617"/>
    <a:srgbClr val="EAEAEA"/>
    <a:srgbClr val="3F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660"/>
  </p:normalViewPr>
  <p:slideViewPr>
    <p:cSldViewPr snapToGrid="0">
      <p:cViewPr varScale="1">
        <p:scale>
          <a:sx n="67" d="100"/>
          <a:sy n="67" d="100"/>
        </p:scale>
        <p:origin x="5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Downloads\CurvaZero_0404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/>
              <a:t>ETTJ IPCA – 01/04/2022</a:t>
            </a:r>
          </a:p>
        </c:rich>
      </c:tx>
      <c:layout>
        <c:manualLayout>
          <c:xMode val="edge"/>
          <c:yMode val="edge"/>
          <c:x val="0.37425361027164883"/>
          <c:y val="1.1374062927227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9663114820516972E-2"/>
          <c:y val="0.12442582158341284"/>
          <c:w val="0.93002356643167761"/>
          <c:h val="0.75024268993708321"/>
        </c:manualLayout>
      </c:layout>
      <c:lineChart>
        <c:grouping val="standard"/>
        <c:varyColors val="0"/>
        <c:ser>
          <c:idx val="0"/>
          <c:order val="0"/>
          <c:tx>
            <c:strRef>
              <c:f>CurvaZero_04042022!$B$6</c:f>
              <c:strCache>
                <c:ptCount val="1"/>
                <c:pt idx="0">
                  <c:v>ETTJ IPCA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CurvaZero_04042022!$A$7:$A$82</c:f>
              <c:numCache>
                <c:formatCode>General</c:formatCode>
                <c:ptCount val="76"/>
                <c:pt idx="0">
                  <c:v>126</c:v>
                </c:pt>
                <c:pt idx="1">
                  <c:v>252</c:v>
                </c:pt>
                <c:pt idx="2">
                  <c:v>378</c:v>
                </c:pt>
                <c:pt idx="3">
                  <c:v>504</c:v>
                </c:pt>
                <c:pt idx="4">
                  <c:v>630</c:v>
                </c:pt>
                <c:pt idx="5">
                  <c:v>756</c:v>
                </c:pt>
                <c:pt idx="6">
                  <c:v>882</c:v>
                </c:pt>
                <c:pt idx="7" formatCode="#,##0">
                  <c:v>1008</c:v>
                </c:pt>
                <c:pt idx="8" formatCode="#,##0">
                  <c:v>1134</c:v>
                </c:pt>
                <c:pt idx="9" formatCode="#,##0">
                  <c:v>1260</c:v>
                </c:pt>
                <c:pt idx="10" formatCode="#,##0">
                  <c:v>1386</c:v>
                </c:pt>
                <c:pt idx="11" formatCode="#,##0">
                  <c:v>1512</c:v>
                </c:pt>
                <c:pt idx="12" formatCode="#,##0">
                  <c:v>1638</c:v>
                </c:pt>
                <c:pt idx="13" formatCode="#,##0">
                  <c:v>1764</c:v>
                </c:pt>
                <c:pt idx="14" formatCode="#,##0">
                  <c:v>1890</c:v>
                </c:pt>
                <c:pt idx="15" formatCode="#,##0">
                  <c:v>2016</c:v>
                </c:pt>
                <c:pt idx="16" formatCode="#,##0">
                  <c:v>2142</c:v>
                </c:pt>
                <c:pt idx="17" formatCode="#,##0">
                  <c:v>2268</c:v>
                </c:pt>
                <c:pt idx="18" formatCode="#,##0">
                  <c:v>2394</c:v>
                </c:pt>
                <c:pt idx="19" formatCode="#,##0">
                  <c:v>2520</c:v>
                </c:pt>
                <c:pt idx="20" formatCode="#,##0">
                  <c:v>2646</c:v>
                </c:pt>
                <c:pt idx="21" formatCode="#,##0">
                  <c:v>2772</c:v>
                </c:pt>
                <c:pt idx="22" formatCode="#,##0">
                  <c:v>2898</c:v>
                </c:pt>
                <c:pt idx="23" formatCode="#,##0">
                  <c:v>3024</c:v>
                </c:pt>
                <c:pt idx="24" formatCode="#,##0">
                  <c:v>3150</c:v>
                </c:pt>
                <c:pt idx="25" formatCode="#,##0">
                  <c:v>3276</c:v>
                </c:pt>
                <c:pt idx="26" formatCode="#,##0">
                  <c:v>3402</c:v>
                </c:pt>
                <c:pt idx="27" formatCode="#,##0">
                  <c:v>3528</c:v>
                </c:pt>
                <c:pt idx="28" formatCode="#,##0">
                  <c:v>3654</c:v>
                </c:pt>
                <c:pt idx="29" formatCode="#,##0">
                  <c:v>3780</c:v>
                </c:pt>
                <c:pt idx="30" formatCode="#,##0">
                  <c:v>3906</c:v>
                </c:pt>
                <c:pt idx="31" formatCode="#,##0">
                  <c:v>4032</c:v>
                </c:pt>
                <c:pt idx="32" formatCode="#,##0">
                  <c:v>4158</c:v>
                </c:pt>
                <c:pt idx="33" formatCode="#,##0">
                  <c:v>4284</c:v>
                </c:pt>
                <c:pt idx="34" formatCode="#,##0">
                  <c:v>4410</c:v>
                </c:pt>
                <c:pt idx="35" formatCode="#,##0">
                  <c:v>4536</c:v>
                </c:pt>
                <c:pt idx="36" formatCode="#,##0">
                  <c:v>4662</c:v>
                </c:pt>
                <c:pt idx="37" formatCode="#,##0">
                  <c:v>4788</c:v>
                </c:pt>
                <c:pt idx="38" formatCode="#,##0">
                  <c:v>4914</c:v>
                </c:pt>
                <c:pt idx="39" formatCode="#,##0">
                  <c:v>5040</c:v>
                </c:pt>
                <c:pt idx="40" formatCode="#,##0">
                  <c:v>5166</c:v>
                </c:pt>
                <c:pt idx="41" formatCode="#,##0">
                  <c:v>5292</c:v>
                </c:pt>
                <c:pt idx="42" formatCode="#,##0">
                  <c:v>5418</c:v>
                </c:pt>
                <c:pt idx="43" formatCode="#,##0">
                  <c:v>5544</c:v>
                </c:pt>
                <c:pt idx="44" formatCode="#,##0">
                  <c:v>5670</c:v>
                </c:pt>
                <c:pt idx="45" formatCode="#,##0">
                  <c:v>5796</c:v>
                </c:pt>
                <c:pt idx="46" formatCode="#,##0">
                  <c:v>5922</c:v>
                </c:pt>
                <c:pt idx="47" formatCode="#,##0">
                  <c:v>6048</c:v>
                </c:pt>
                <c:pt idx="48" formatCode="#,##0">
                  <c:v>6174</c:v>
                </c:pt>
                <c:pt idx="49" formatCode="#,##0">
                  <c:v>6300</c:v>
                </c:pt>
                <c:pt idx="50" formatCode="#,##0">
                  <c:v>6426</c:v>
                </c:pt>
                <c:pt idx="51" formatCode="#,##0">
                  <c:v>6552</c:v>
                </c:pt>
                <c:pt idx="52" formatCode="#,##0">
                  <c:v>6678</c:v>
                </c:pt>
                <c:pt idx="53" formatCode="#,##0">
                  <c:v>6804</c:v>
                </c:pt>
                <c:pt idx="54" formatCode="#,##0">
                  <c:v>6930</c:v>
                </c:pt>
                <c:pt idx="55" formatCode="#,##0">
                  <c:v>7056</c:v>
                </c:pt>
                <c:pt idx="56" formatCode="#,##0">
                  <c:v>7182</c:v>
                </c:pt>
                <c:pt idx="57" formatCode="#,##0">
                  <c:v>7308</c:v>
                </c:pt>
                <c:pt idx="58" formatCode="#,##0">
                  <c:v>7434</c:v>
                </c:pt>
                <c:pt idx="59" formatCode="#,##0">
                  <c:v>7560</c:v>
                </c:pt>
                <c:pt idx="60" formatCode="#,##0">
                  <c:v>7686</c:v>
                </c:pt>
                <c:pt idx="61" formatCode="#,##0">
                  <c:v>7812</c:v>
                </c:pt>
                <c:pt idx="62" formatCode="#,##0">
                  <c:v>7938</c:v>
                </c:pt>
                <c:pt idx="63" formatCode="#,##0">
                  <c:v>8064</c:v>
                </c:pt>
                <c:pt idx="64" formatCode="#,##0">
                  <c:v>8190</c:v>
                </c:pt>
                <c:pt idx="65" formatCode="#,##0">
                  <c:v>8316</c:v>
                </c:pt>
                <c:pt idx="66" formatCode="#,##0">
                  <c:v>8442</c:v>
                </c:pt>
                <c:pt idx="67" formatCode="#,##0">
                  <c:v>8568</c:v>
                </c:pt>
                <c:pt idx="68" formatCode="#,##0">
                  <c:v>8694</c:v>
                </c:pt>
                <c:pt idx="69" formatCode="#,##0">
                  <c:v>8820</c:v>
                </c:pt>
                <c:pt idx="70" formatCode="#,##0">
                  <c:v>8946</c:v>
                </c:pt>
                <c:pt idx="71" formatCode="#,##0">
                  <c:v>9072</c:v>
                </c:pt>
                <c:pt idx="72" formatCode="#,##0">
                  <c:v>9198</c:v>
                </c:pt>
                <c:pt idx="73" formatCode="#,##0">
                  <c:v>9324</c:v>
                </c:pt>
                <c:pt idx="74" formatCode="#,##0">
                  <c:v>9450</c:v>
                </c:pt>
                <c:pt idx="75" formatCode="#,##0">
                  <c:v>9576</c:v>
                </c:pt>
              </c:numCache>
            </c:numRef>
          </c:cat>
          <c:val>
            <c:numRef>
              <c:f>CurvaZero_04042022!$B$7:$B$82</c:f>
              <c:numCache>
                <c:formatCode>0.00%</c:formatCode>
                <c:ptCount val="76"/>
                <c:pt idx="0">
                  <c:v>5.8269000000000001E-2</c:v>
                </c:pt>
                <c:pt idx="1">
                  <c:v>5.7442E-2</c:v>
                </c:pt>
                <c:pt idx="2">
                  <c:v>5.4452E-2</c:v>
                </c:pt>
                <c:pt idx="3">
                  <c:v>5.2594000000000002E-2</c:v>
                </c:pt>
                <c:pt idx="4">
                  <c:v>5.1521999999999998E-2</c:v>
                </c:pt>
                <c:pt idx="5">
                  <c:v>5.0941E-2</c:v>
                </c:pt>
                <c:pt idx="6">
                  <c:v>5.0678000000000001E-2</c:v>
                </c:pt>
                <c:pt idx="7">
                  <c:v>5.0622E-2</c:v>
                </c:pt>
                <c:pt idx="8">
                  <c:v>5.0702999999999998E-2</c:v>
                </c:pt>
                <c:pt idx="9">
                  <c:v>5.0872000000000001E-2</c:v>
                </c:pt>
                <c:pt idx="10">
                  <c:v>5.1094000000000001E-2</c:v>
                </c:pt>
                <c:pt idx="11">
                  <c:v>5.1348000000000005E-2</c:v>
                </c:pt>
                <c:pt idx="12">
                  <c:v>5.1615000000000001E-2</c:v>
                </c:pt>
                <c:pt idx="13">
                  <c:v>5.1886999999999996E-2</c:v>
                </c:pt>
                <c:pt idx="14">
                  <c:v>5.2156000000000001E-2</c:v>
                </c:pt>
                <c:pt idx="15">
                  <c:v>5.2415999999999997E-2</c:v>
                </c:pt>
                <c:pt idx="16">
                  <c:v>5.2666000000000004E-2</c:v>
                </c:pt>
                <c:pt idx="17">
                  <c:v>5.2903000000000006E-2</c:v>
                </c:pt>
                <c:pt idx="18">
                  <c:v>5.3127000000000008E-2</c:v>
                </c:pt>
                <c:pt idx="19">
                  <c:v>5.3338000000000003E-2</c:v>
                </c:pt>
                <c:pt idx="20">
                  <c:v>5.3536E-2</c:v>
                </c:pt>
                <c:pt idx="21">
                  <c:v>5.3720999999999998E-2</c:v>
                </c:pt>
                <c:pt idx="22">
                  <c:v>5.3894000000000004E-2</c:v>
                </c:pt>
                <c:pt idx="23">
                  <c:v>5.4054999999999999E-2</c:v>
                </c:pt>
                <c:pt idx="24">
                  <c:v>5.4206000000000004E-2</c:v>
                </c:pt>
                <c:pt idx="25">
                  <c:v>5.4347000000000006E-2</c:v>
                </c:pt>
                <c:pt idx="26">
                  <c:v>5.4480000000000001E-2</c:v>
                </c:pt>
                <c:pt idx="27">
                  <c:v>5.4602999999999999E-2</c:v>
                </c:pt>
                <c:pt idx="28">
                  <c:v>5.4718999999999997E-2</c:v>
                </c:pt>
                <c:pt idx="29">
                  <c:v>5.4828000000000002E-2</c:v>
                </c:pt>
                <c:pt idx="30">
                  <c:v>5.4931000000000001E-2</c:v>
                </c:pt>
                <c:pt idx="31">
                  <c:v>5.5027E-2</c:v>
                </c:pt>
                <c:pt idx="32">
                  <c:v>5.5118E-2</c:v>
                </c:pt>
                <c:pt idx="33">
                  <c:v>5.5202999999999995E-2</c:v>
                </c:pt>
                <c:pt idx="34">
                  <c:v>5.5284000000000007E-2</c:v>
                </c:pt>
                <c:pt idx="35">
                  <c:v>5.5361E-2</c:v>
                </c:pt>
                <c:pt idx="36">
                  <c:v>5.5433000000000003E-2</c:v>
                </c:pt>
                <c:pt idx="37">
                  <c:v>5.5502000000000003E-2</c:v>
                </c:pt>
                <c:pt idx="38">
                  <c:v>5.5567000000000005E-2</c:v>
                </c:pt>
                <c:pt idx="39">
                  <c:v>5.5628999999999998E-2</c:v>
                </c:pt>
                <c:pt idx="40">
                  <c:v>5.5688000000000001E-2</c:v>
                </c:pt>
                <c:pt idx="41">
                  <c:v>5.5743999999999995E-2</c:v>
                </c:pt>
                <c:pt idx="42">
                  <c:v>5.5797999999999993E-2</c:v>
                </c:pt>
                <c:pt idx="43">
                  <c:v>5.5849000000000003E-2</c:v>
                </c:pt>
                <c:pt idx="44">
                  <c:v>5.5898000000000003E-2</c:v>
                </c:pt>
                <c:pt idx="45">
                  <c:v>5.5945000000000002E-2</c:v>
                </c:pt>
                <c:pt idx="46">
                  <c:v>5.5989000000000004E-2</c:v>
                </c:pt>
                <c:pt idx="47">
                  <c:v>5.6031999999999998E-2</c:v>
                </c:pt>
                <c:pt idx="48">
                  <c:v>5.6073999999999999E-2</c:v>
                </c:pt>
                <c:pt idx="49">
                  <c:v>5.6112999999999996E-2</c:v>
                </c:pt>
                <c:pt idx="50">
                  <c:v>5.6151E-2</c:v>
                </c:pt>
                <c:pt idx="51">
                  <c:v>5.6188000000000002E-2</c:v>
                </c:pt>
                <c:pt idx="52">
                  <c:v>5.6223000000000002E-2</c:v>
                </c:pt>
                <c:pt idx="53">
                  <c:v>5.6257000000000001E-2</c:v>
                </c:pt>
                <c:pt idx="54">
                  <c:v>5.6288999999999999E-2</c:v>
                </c:pt>
                <c:pt idx="55">
                  <c:v>5.6321000000000003E-2</c:v>
                </c:pt>
                <c:pt idx="56">
                  <c:v>5.6351000000000005E-2</c:v>
                </c:pt>
                <c:pt idx="57">
                  <c:v>5.6380999999999994E-2</c:v>
                </c:pt>
                <c:pt idx="58">
                  <c:v>5.6409000000000001E-2</c:v>
                </c:pt>
                <c:pt idx="59">
                  <c:v>5.6436E-2</c:v>
                </c:pt>
                <c:pt idx="60">
                  <c:v>5.6462999999999999E-2</c:v>
                </c:pt>
                <c:pt idx="61">
                  <c:v>5.6487999999999997E-2</c:v>
                </c:pt>
                <c:pt idx="62">
                  <c:v>5.6513000000000001E-2</c:v>
                </c:pt>
                <c:pt idx="63">
                  <c:v>5.6536999999999997E-2</c:v>
                </c:pt>
                <c:pt idx="64">
                  <c:v>5.6561E-2</c:v>
                </c:pt>
                <c:pt idx="65">
                  <c:v>5.6582999999999994E-2</c:v>
                </c:pt>
                <c:pt idx="66">
                  <c:v>5.6604999999999996E-2</c:v>
                </c:pt>
                <c:pt idx="67">
                  <c:v>5.6626000000000003E-2</c:v>
                </c:pt>
                <c:pt idx="68">
                  <c:v>5.6646999999999996E-2</c:v>
                </c:pt>
                <c:pt idx="69">
                  <c:v>5.6666999999999995E-2</c:v>
                </c:pt>
                <c:pt idx="70">
                  <c:v>5.6687000000000001E-2</c:v>
                </c:pt>
                <c:pt idx="71">
                  <c:v>5.6706000000000006E-2</c:v>
                </c:pt>
                <c:pt idx="72">
                  <c:v>5.6723999999999997E-2</c:v>
                </c:pt>
                <c:pt idx="73">
                  <c:v>5.6742000000000001E-2</c:v>
                </c:pt>
                <c:pt idx="74">
                  <c:v>5.6759000000000004E-2</c:v>
                </c:pt>
                <c:pt idx="75">
                  <c:v>5.6776E-2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E5-464D-869E-3ECEBB69D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0268120"/>
        <c:axId val="770264840"/>
      </c:lineChart>
      <c:catAx>
        <c:axId val="77026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70264840"/>
        <c:crosses val="autoZero"/>
        <c:auto val="1"/>
        <c:lblAlgn val="ctr"/>
        <c:lblOffset val="100"/>
        <c:noMultiLvlLbl val="0"/>
      </c:catAx>
      <c:valAx>
        <c:axId val="77026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70268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76250-DB2D-4CD5-A397-F60E0482331D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5F936-ADC0-40AA-A5C8-18A80DAEF5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09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D44D91-31D3-4D36-ADAC-5E86D70E1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CBEB89-97F5-438A-B73C-B83662F2A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09FE8F-9588-4FC7-95A8-82F5393F0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9247D2-6E97-4501-AEE2-3B87D4FA8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5093A7-EDFD-465B-8919-6C5F9F2B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49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42E6B-4B44-45B3-BF73-6AA335E62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53EB76-D961-4D23-B883-42C3F8F02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8A9B5E-50C3-4A6F-B6F7-358A8AB6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3DADCC-28A0-4637-BC68-FE3EE4738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EB3B91-DCB8-4708-B58F-82D4E1A2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14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049604-883B-45B8-96EE-B651E9230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043AB6-AEA3-4DCE-832F-26077889E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DF5F3A-1001-4260-8A3C-C4B4AF68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F6D2CB-8F14-462A-8841-23858B0D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CFF770-70A8-4CCB-98FE-76C99EAC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719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EC478-E493-46E1-B11F-90E7C805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25B031-F325-40DC-88E5-1C905C5611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090B87F-0F2A-4953-84CB-FF92901BF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600291-5175-4F4D-A114-23EA69BEE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5DE43B-2A0C-4594-AC6E-294F901C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9C5EDA-357A-432D-AD98-82C7EC6E2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51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6D389-6762-427A-87E6-15BD3433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8DCCA7-C2A5-46B1-9D4F-72F4B2051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DC35A8-6586-44F4-80ED-01FF1DADF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944AA91-C438-4EE2-9D01-19FFFDD15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FE2329F-7D3D-400F-A259-443D10451C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5CFCC1-2687-422C-A519-73BB44AF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3210F19-6AFE-4E5F-B699-9F534C23D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2BEA1B7-2708-4A9C-8D03-3E480DD77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51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1D1912-85CB-4621-A675-DCC16B7A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2160C2-DFE3-4345-8FDB-60B94F5E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B2131D8-E4BE-43EC-A01B-39B68F55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434B468-020D-4641-AB47-A286BBF30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10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770119B-475D-4FBC-8C42-477038CFD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4EC2440-E5C8-423B-992E-9B02E18CE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6E9651-262E-4D97-B2D6-3423FA32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29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87DEF-00AA-440A-BC83-53025413E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210F4D-BB58-4CC6-B6B3-78D1D16F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4D9E04-C864-4B0F-B1EA-7D856A152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5DFED7-96AD-47AC-A5A2-0E59C3BE3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A7642C-21E0-4D30-B68A-40469F07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5286CF-34CB-4C5E-B9A2-39EAF34D3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75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4F5B3F-C227-4F7A-A436-282B9731C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D897A7C-A7FB-4AC1-B2B6-C9164DF2C4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90A8B63-EE18-4361-8FCC-F85BDFA9A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AD0EAB1-0D43-431A-A6F7-B1D318B3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021930-2AF7-49D5-9886-4B79D067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534A62-6AD6-48A3-B1C4-A41B847F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66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C6BBD-D63E-4BCC-8F19-788D9C865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A983C4F-5452-4C0B-AA3D-96F85C41B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A10BDF-E151-4AE5-A47A-E8D1164BD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4C9E56-6247-41E8-A7E4-EFEEA4AB5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DDD769-B237-47B7-920E-2233D632B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54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87F293-7408-4D8D-8488-BC9B9FF47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6E74F0-CB90-45E8-A17F-3C8183D71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7B9FED-B439-4CED-BAC4-B01FB2662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1E778A-521E-40D4-B021-279A0F2C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A73C27-752E-404E-BD71-958D051D8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68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0E2EDDE-1781-44C1-BBD6-0C6C4F26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9B8D60-D24A-47D8-AA69-567220129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D821CF-E9E1-4BEF-87AA-98887505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60688-E67B-4DEC-9A56-383703627CE1}" type="datetimeFigureOut">
              <a:rPr lang="pt-BR" smtClean="0"/>
              <a:t>11/05/2022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3A08F2-D7CF-41CC-A63D-827D31713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6D73F8-E41F-4248-B18E-5E59C41C1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4273-A5E3-484A-B833-459B1A49A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08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3" Type="http://schemas.openxmlformats.org/officeDocument/2006/relationships/image" Target="../media/image43.sv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svg"/><Relationship Id="rId10" Type="http://schemas.openxmlformats.org/officeDocument/2006/relationships/image" Target="../media/image50.sv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9BD2DD5-5172-4892-A0F5-120E7D584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68086" y="-520609"/>
            <a:ext cx="13128172" cy="737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8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5D81761-DE35-4B0F-B0BA-F66BE98CE9FB}"/>
              </a:ext>
            </a:extLst>
          </p:cNvPr>
          <p:cNvSpPr txBox="1"/>
          <p:nvPr/>
        </p:nvSpPr>
        <p:spPr>
          <a:xfrm>
            <a:off x="616226" y="417443"/>
            <a:ext cx="60330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71F7B73-B15B-4198-BF02-8D23009620A2}"/>
              </a:ext>
            </a:extLst>
          </p:cNvPr>
          <p:cNvSpPr txBox="1"/>
          <p:nvPr/>
        </p:nvSpPr>
        <p:spPr>
          <a:xfrm>
            <a:off x="616226" y="988774"/>
            <a:ext cx="8895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Qual o maior objetivo do gestor de um RPPS?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14ABE6-E6DE-4264-8974-F780A03942AA}"/>
              </a:ext>
            </a:extLst>
          </p:cNvPr>
          <p:cNvSpPr txBox="1"/>
          <p:nvPr/>
        </p:nvSpPr>
        <p:spPr>
          <a:xfrm>
            <a:off x="1777520" y="2177771"/>
            <a:ext cx="52931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Conseguir a maior rentabilidade possível considerando a expectativa das variáveis macroeconômicas.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05F6472-BEDB-401C-A724-4F5797B29DF2}"/>
              </a:ext>
            </a:extLst>
          </p:cNvPr>
          <p:cNvSpPr txBox="1"/>
          <p:nvPr/>
        </p:nvSpPr>
        <p:spPr>
          <a:xfrm>
            <a:off x="1777520" y="3276015"/>
            <a:ext cx="499173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Proteger o máximo de seu portfólio buscando sempre ativos de baixo risco, uma vez que trata-se de um patrimônio público.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26C9E95-317B-4740-A5E1-EA708727B66E}"/>
              </a:ext>
            </a:extLst>
          </p:cNvPr>
          <p:cNvSpPr txBox="1"/>
          <p:nvPr/>
        </p:nvSpPr>
        <p:spPr>
          <a:xfrm>
            <a:off x="1777520" y="4500862"/>
            <a:ext cx="46500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Fazer uma gestão adequada de risco e retorno, visando o pagamento dos benefícios presentes e futuros garantidos constitucional e legalmente aos segurados.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5B39D1A-53E3-41F9-B06A-E5ECA23E3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80" y="2069168"/>
            <a:ext cx="782791" cy="83275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BAFF940-2D36-4B5D-944E-3F7E13FBA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77" y="3276015"/>
            <a:ext cx="824533" cy="87716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90E9114-7185-4AD1-AEB0-E78756821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77" y="4628425"/>
            <a:ext cx="824534" cy="877164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B36B4CC9-7403-4DDD-B017-37B6882C5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4873" y="4706205"/>
            <a:ext cx="588667" cy="40011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F84C675A-F708-4CBF-9B78-87173DDC3B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650" y="12560"/>
            <a:ext cx="4578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8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629CF89D-B32F-42FE-AE8D-DA611C11E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" y="0"/>
            <a:ext cx="12191168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5D81761-DE35-4B0F-B0BA-F66BE98CE9FB}"/>
              </a:ext>
            </a:extLst>
          </p:cNvPr>
          <p:cNvSpPr txBox="1"/>
          <p:nvPr/>
        </p:nvSpPr>
        <p:spPr>
          <a:xfrm>
            <a:off x="750877" y="417443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71F7B73-B15B-4198-BF02-8D23009620A2}"/>
              </a:ext>
            </a:extLst>
          </p:cNvPr>
          <p:cNvSpPr txBox="1"/>
          <p:nvPr/>
        </p:nvSpPr>
        <p:spPr>
          <a:xfrm>
            <a:off x="750877" y="944384"/>
            <a:ext cx="6175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Como converter seu objetivo num processo de gestão?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14ABE6-E6DE-4264-8974-F780A03942AA}"/>
              </a:ext>
            </a:extLst>
          </p:cNvPr>
          <p:cNvSpPr txBox="1"/>
          <p:nvPr/>
        </p:nvSpPr>
        <p:spPr>
          <a:xfrm>
            <a:off x="750877" y="1833491"/>
            <a:ext cx="10764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3F4040"/>
                </a:solidFill>
                <a:latin typeface="Gentona Book" panose="00000500000000000000" pitchFamily="50" charset="0"/>
              </a:rPr>
              <a:t>Para definir as métricas de gestão do RPPS, é necessário analisar o perfil do investidor, em 3 definições: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05F6472-BEDB-401C-A724-4F5797B29DF2}"/>
              </a:ext>
            </a:extLst>
          </p:cNvPr>
          <p:cNvSpPr txBox="1"/>
          <p:nvPr/>
        </p:nvSpPr>
        <p:spPr>
          <a:xfrm>
            <a:off x="1962147" y="2803873"/>
            <a:ext cx="274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Poder de poupança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5147E15-93AD-4DE2-B0B3-0470B46932AE}"/>
              </a:ext>
            </a:extLst>
          </p:cNvPr>
          <p:cNvSpPr txBox="1"/>
          <p:nvPr/>
        </p:nvSpPr>
        <p:spPr>
          <a:xfrm>
            <a:off x="1962147" y="3865842"/>
            <a:ext cx="4003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Horizonte de investimentos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95B472A-D473-41EE-851D-8E8DDBA1B853}"/>
              </a:ext>
            </a:extLst>
          </p:cNvPr>
          <p:cNvSpPr txBox="1"/>
          <p:nvPr/>
        </p:nvSpPr>
        <p:spPr>
          <a:xfrm>
            <a:off x="1962147" y="4957184"/>
            <a:ext cx="274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Tolerância a Risco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220B2A6-2351-4CA6-87BE-6AFAA7E01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5" y="2686694"/>
            <a:ext cx="703384" cy="69642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A3A0FEBA-6EA0-4603-966F-8FCC2FA7E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5" y="3748465"/>
            <a:ext cx="703384" cy="69642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39DB18AA-6889-44E9-9DD5-B3324F245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4" y="4810236"/>
            <a:ext cx="703385" cy="69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E571A88-67FA-4FB0-81B6-1C06E4D31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622016" cy="842508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5D81761-DE35-4B0F-B0BA-F66BE98CE9FB}"/>
              </a:ext>
            </a:extLst>
          </p:cNvPr>
          <p:cNvSpPr txBox="1"/>
          <p:nvPr/>
        </p:nvSpPr>
        <p:spPr>
          <a:xfrm>
            <a:off x="7246962" y="417443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71F7B73-B15B-4198-BF02-8D23009620A2}"/>
              </a:ext>
            </a:extLst>
          </p:cNvPr>
          <p:cNvSpPr txBox="1"/>
          <p:nvPr/>
        </p:nvSpPr>
        <p:spPr>
          <a:xfrm>
            <a:off x="8964279" y="894142"/>
            <a:ext cx="2582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Poder de Poupança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14ABE6-E6DE-4264-8974-F780A03942AA}"/>
              </a:ext>
            </a:extLst>
          </p:cNvPr>
          <p:cNvSpPr txBox="1"/>
          <p:nvPr/>
        </p:nvSpPr>
        <p:spPr>
          <a:xfrm>
            <a:off x="5777802" y="1781652"/>
            <a:ext cx="5768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Para identificar o poder de poupança de um RPPS é necessário identificar a sua </a:t>
            </a:r>
            <a:r>
              <a:rPr lang="pt-BR" sz="2400" dirty="0">
                <a:solidFill>
                  <a:srgbClr val="3F4040"/>
                </a:solidFill>
                <a:latin typeface="Gentona Medium" panose="00000600000000000000" pitchFamily="50" charset="0"/>
              </a:rPr>
              <a:t>Renda (Fluxo de Receitas Futuro) e os seus Gastos (Fluxo de Benefícios Futuro).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6D03AA-20B9-49BF-976A-4489C8994D3E}"/>
              </a:ext>
            </a:extLst>
          </p:cNvPr>
          <p:cNvSpPr txBox="1"/>
          <p:nvPr/>
        </p:nvSpPr>
        <p:spPr>
          <a:xfrm>
            <a:off x="5335674" y="4157802"/>
            <a:ext cx="6210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rgbClr val="3F4040"/>
                </a:solidFill>
                <a:latin typeface="Gentona Medium" panose="00000600000000000000" pitchFamily="50" charset="0"/>
              </a:rPr>
              <a:t>Poupança = Renda - Gastos</a:t>
            </a:r>
          </a:p>
        </p:txBody>
      </p:sp>
    </p:spTree>
    <p:extLst>
      <p:ext uri="{BB962C8B-B14F-4D97-AF65-F5344CB8AC3E}">
        <p14:creationId xmlns:p14="http://schemas.microsoft.com/office/powerpoint/2010/main" val="260592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5400FCA-CC9E-4564-8A90-963FBF015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08" y="562708"/>
            <a:ext cx="6295292" cy="629529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5D81761-DE35-4B0F-B0BA-F66BE98CE9FB}"/>
              </a:ext>
            </a:extLst>
          </p:cNvPr>
          <p:cNvSpPr txBox="1"/>
          <p:nvPr/>
        </p:nvSpPr>
        <p:spPr>
          <a:xfrm>
            <a:off x="579832" y="417443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71F7B73-B15B-4198-BF02-8D23009620A2}"/>
              </a:ext>
            </a:extLst>
          </p:cNvPr>
          <p:cNvSpPr txBox="1"/>
          <p:nvPr/>
        </p:nvSpPr>
        <p:spPr>
          <a:xfrm>
            <a:off x="579832" y="944384"/>
            <a:ext cx="3769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Horizonte de Investimentos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14ABE6-E6DE-4264-8974-F780A03942AA}"/>
              </a:ext>
            </a:extLst>
          </p:cNvPr>
          <p:cNvSpPr txBox="1"/>
          <p:nvPr/>
        </p:nvSpPr>
        <p:spPr>
          <a:xfrm>
            <a:off x="579832" y="1728386"/>
            <a:ext cx="60420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O horizonte de investimentos é um conceito definido em unidade de medida de tempo, para o RPPS podemos considerar como horizonte de investimentos a Duration do seu Passivo, definida em anos.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6D03AA-20B9-49BF-976A-4489C8994D3E}"/>
              </a:ext>
            </a:extLst>
          </p:cNvPr>
          <p:cNvSpPr txBox="1"/>
          <p:nvPr/>
        </p:nvSpPr>
        <p:spPr>
          <a:xfrm>
            <a:off x="579831" y="4564767"/>
            <a:ext cx="19583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3F4040"/>
                </a:solidFill>
                <a:latin typeface="Gentona Medium" panose="00000600000000000000" pitchFamily="50" charset="0"/>
              </a:rPr>
              <a:t>+ Tempo</a:t>
            </a:r>
            <a:endParaRPr lang="pt-BR" sz="2400" dirty="0">
              <a:solidFill>
                <a:srgbClr val="3F4040"/>
              </a:solidFill>
              <a:latin typeface="Gentona Medium" panose="00000600000000000000" pitchFamily="50" charset="0"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5625544-010B-478D-91E2-63D63B647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6312" y="4761698"/>
            <a:ext cx="466725" cy="25717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5259F16-993B-4722-B0FF-F3851365DC04}"/>
              </a:ext>
            </a:extLst>
          </p:cNvPr>
          <p:cNvSpPr txBox="1"/>
          <p:nvPr/>
        </p:nvSpPr>
        <p:spPr>
          <a:xfrm>
            <a:off x="3164727" y="4564767"/>
            <a:ext cx="19583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3F4040"/>
                </a:solidFill>
                <a:latin typeface="Gentona Medium" panose="00000600000000000000" pitchFamily="50" charset="0"/>
              </a:rPr>
              <a:t>+ Risco</a:t>
            </a:r>
            <a:endParaRPr lang="pt-BR" sz="2400" dirty="0">
              <a:solidFill>
                <a:srgbClr val="3F4040"/>
              </a:solidFill>
              <a:latin typeface="Gentona 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9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5D81761-DE35-4B0F-B0BA-F66BE98CE9FB}"/>
              </a:ext>
            </a:extLst>
          </p:cNvPr>
          <p:cNvSpPr txBox="1"/>
          <p:nvPr/>
        </p:nvSpPr>
        <p:spPr>
          <a:xfrm>
            <a:off x="6096000" y="390386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71F7B73-B15B-4198-BF02-8D23009620A2}"/>
              </a:ext>
            </a:extLst>
          </p:cNvPr>
          <p:cNvSpPr txBox="1"/>
          <p:nvPr/>
        </p:nvSpPr>
        <p:spPr>
          <a:xfrm>
            <a:off x="6166338" y="954271"/>
            <a:ext cx="3769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Tolerância a Risco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14ABE6-E6DE-4264-8974-F780A03942AA}"/>
              </a:ext>
            </a:extLst>
          </p:cNvPr>
          <p:cNvSpPr txBox="1"/>
          <p:nvPr/>
        </p:nvSpPr>
        <p:spPr>
          <a:xfrm>
            <a:off x="6166338" y="2074703"/>
            <a:ext cx="519953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A tolerância a risco trata-se da faixa de risco máximo que o investidor aceita correr.</a:t>
            </a:r>
          </a:p>
          <a:p>
            <a:endParaRPr lang="pt-BR" sz="2400" dirty="0">
              <a:solidFill>
                <a:srgbClr val="EAEAEA"/>
              </a:solidFill>
              <a:latin typeface="Gentona Book" panose="00000500000000000000" pitchFamily="50" charset="0"/>
            </a:endParaRPr>
          </a:p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Para o RPPS consideramos o risco máximo definido pela Resolução 4.963/21.</a:t>
            </a:r>
          </a:p>
          <a:p>
            <a:endParaRPr lang="pt-BR" sz="2000" dirty="0">
              <a:solidFill>
                <a:srgbClr val="3F4040"/>
              </a:solidFill>
              <a:latin typeface="Gentona Book" panose="00000500000000000000" pitchFamily="50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6DBC3B3-4029-4618-8D77-21EFED63C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8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2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5D81761-DE35-4B0F-B0BA-F66BE98CE9FB}"/>
              </a:ext>
            </a:extLst>
          </p:cNvPr>
          <p:cNvSpPr txBox="1"/>
          <p:nvPr/>
        </p:nvSpPr>
        <p:spPr>
          <a:xfrm>
            <a:off x="579832" y="417443"/>
            <a:ext cx="97981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Histórico das Resoluções do Conselho Monetário Nacional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14ABE6-E6DE-4264-8974-F780A03942AA}"/>
              </a:ext>
            </a:extLst>
          </p:cNvPr>
          <p:cNvSpPr txBox="1"/>
          <p:nvPr/>
        </p:nvSpPr>
        <p:spPr>
          <a:xfrm>
            <a:off x="314356" y="2066163"/>
            <a:ext cx="23121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3F4040"/>
                </a:solidFill>
                <a:latin typeface="Gentona Book" panose="00000500000000000000" pitchFamily="50" charset="0"/>
              </a:rPr>
              <a:t>Resoluções CMN nº 2.651 </a:t>
            </a:r>
          </a:p>
          <a:p>
            <a:pPr algn="ctr"/>
            <a:r>
              <a:rPr lang="pt-BR" sz="1500" dirty="0">
                <a:solidFill>
                  <a:srgbClr val="3F4040"/>
                </a:solidFill>
                <a:latin typeface="Gentona Book" panose="00000500000000000000" pitchFamily="50" charset="0"/>
              </a:rPr>
              <a:t>e 2.652/1.999</a:t>
            </a:r>
          </a:p>
          <a:p>
            <a:endParaRPr lang="pt-BR" sz="2000" dirty="0">
              <a:solidFill>
                <a:srgbClr val="3F4040"/>
              </a:solidFill>
              <a:latin typeface="Gentona Book" panose="00000500000000000000" pitchFamily="50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44313DC-6F91-4544-83AF-B0EB581C1BD3}"/>
              </a:ext>
            </a:extLst>
          </p:cNvPr>
          <p:cNvSpPr txBox="1"/>
          <p:nvPr/>
        </p:nvSpPr>
        <p:spPr>
          <a:xfrm>
            <a:off x="2167558" y="3466382"/>
            <a:ext cx="1818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Resolução CMN nº 3.244/2004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5CC723F-ED18-45B3-B4A7-3FAD45A325EA}"/>
              </a:ext>
            </a:extLst>
          </p:cNvPr>
          <p:cNvSpPr txBox="1"/>
          <p:nvPr/>
        </p:nvSpPr>
        <p:spPr>
          <a:xfrm>
            <a:off x="3772210" y="1986393"/>
            <a:ext cx="1818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Resolução CMN </a:t>
            </a:r>
          </a:p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nº 3.506/2.007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F55C651-07B0-4E61-B853-DCD1D95F0D64}"/>
              </a:ext>
            </a:extLst>
          </p:cNvPr>
          <p:cNvSpPr txBox="1"/>
          <p:nvPr/>
        </p:nvSpPr>
        <p:spPr>
          <a:xfrm>
            <a:off x="5341675" y="3425830"/>
            <a:ext cx="18920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Resolução CMN </a:t>
            </a:r>
          </a:p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nº 3.790/2.009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0D67DEF-073B-40E3-95C0-8C6DC3D3F0A6}"/>
              </a:ext>
            </a:extLst>
          </p:cNvPr>
          <p:cNvSpPr txBox="1"/>
          <p:nvPr/>
        </p:nvSpPr>
        <p:spPr>
          <a:xfrm>
            <a:off x="6999599" y="1984986"/>
            <a:ext cx="1818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Resolução CMN </a:t>
            </a:r>
          </a:p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nº 3.922/2010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2C7DE43-314F-470A-88AE-399700E3C21A}"/>
              </a:ext>
            </a:extLst>
          </p:cNvPr>
          <p:cNvSpPr txBox="1"/>
          <p:nvPr/>
        </p:nvSpPr>
        <p:spPr>
          <a:xfrm>
            <a:off x="8663844" y="3435247"/>
            <a:ext cx="1818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Resolução CMN </a:t>
            </a:r>
          </a:p>
          <a:p>
            <a:pPr algn="ctr"/>
            <a:r>
              <a:rPr lang="pt-BR" sz="1700" dirty="0">
                <a:solidFill>
                  <a:srgbClr val="3F4040"/>
                </a:solidFill>
                <a:latin typeface="Gentona Book" panose="00000500000000000000" pitchFamily="50" charset="0"/>
              </a:rPr>
              <a:t>nº 4.963/2021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E89F2A7-5DF0-4058-B4C6-2A8EF2A87AF3}"/>
              </a:ext>
            </a:extLst>
          </p:cNvPr>
          <p:cNvSpPr/>
          <p:nvPr/>
        </p:nvSpPr>
        <p:spPr>
          <a:xfrm>
            <a:off x="8049827" y="4563122"/>
            <a:ext cx="3233691" cy="1877435"/>
          </a:xfrm>
          <a:prstGeom prst="rect">
            <a:avLst/>
          </a:prstGeom>
          <a:solidFill>
            <a:srgbClr val="3F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D9E439F-D321-4642-BD01-86CF28CA17B1}"/>
              </a:ext>
            </a:extLst>
          </p:cNvPr>
          <p:cNvSpPr txBox="1"/>
          <p:nvPr/>
        </p:nvSpPr>
        <p:spPr>
          <a:xfrm>
            <a:off x="8120851" y="4730025"/>
            <a:ext cx="30642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A Resolução CMN nº 3.922/2010 foi alterada </a:t>
            </a:r>
            <a:r>
              <a:rPr lang="pt-BR" sz="1500" dirty="0">
                <a:solidFill>
                  <a:srgbClr val="EAEAEA"/>
                </a:solidFill>
                <a:latin typeface="Gentona Medium" panose="00000600000000000000" pitchFamily="50" charset="0"/>
              </a:rPr>
              <a:t>3 vezes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5EBF929-F463-4473-9AC0-266B4260659F}"/>
              </a:ext>
            </a:extLst>
          </p:cNvPr>
          <p:cNvSpPr txBox="1"/>
          <p:nvPr/>
        </p:nvSpPr>
        <p:spPr>
          <a:xfrm>
            <a:off x="8134534" y="527614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4.392/2014</a:t>
            </a:r>
            <a:endParaRPr lang="pt-BR" sz="1500" dirty="0">
              <a:solidFill>
                <a:srgbClr val="EAEAEA"/>
              </a:solidFill>
              <a:latin typeface="Gentona Book" panose="00000500000000000000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1989248-59E0-4A30-8F82-D9122D0FDB86}"/>
              </a:ext>
            </a:extLst>
          </p:cNvPr>
          <p:cNvSpPr txBox="1"/>
          <p:nvPr/>
        </p:nvSpPr>
        <p:spPr>
          <a:xfrm>
            <a:off x="8134534" y="5597235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4.604/2017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16" name="Triângulo isósceles 15">
            <a:extLst>
              <a:ext uri="{FF2B5EF4-FFF2-40B4-BE49-F238E27FC236}">
                <a16:creationId xmlns:a16="http://schemas.microsoft.com/office/drawing/2014/main" id="{ECFCD9F0-4A7A-4DC7-BA88-29B846F4627A}"/>
              </a:ext>
            </a:extLst>
          </p:cNvPr>
          <p:cNvSpPr/>
          <p:nvPr/>
        </p:nvSpPr>
        <p:spPr>
          <a:xfrm rot="5400000">
            <a:off x="11051185" y="2749038"/>
            <a:ext cx="464664" cy="591015"/>
          </a:xfrm>
          <a:prstGeom prst="triangle">
            <a:avLst/>
          </a:prstGeom>
          <a:solidFill>
            <a:srgbClr val="E84617"/>
          </a:solidFill>
          <a:ln>
            <a:solidFill>
              <a:srgbClr val="FF33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3312"/>
              </a:solidFill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BB096489-621D-4E9B-803A-2AF86DDBFDE6}"/>
              </a:ext>
            </a:extLst>
          </p:cNvPr>
          <p:cNvCxnSpPr>
            <a:cxnSpLocks/>
          </p:cNvCxnSpPr>
          <p:nvPr/>
        </p:nvCxnSpPr>
        <p:spPr>
          <a:xfrm>
            <a:off x="351692" y="3043661"/>
            <a:ext cx="10667108" cy="0"/>
          </a:xfrm>
          <a:prstGeom prst="line">
            <a:avLst/>
          </a:prstGeom>
          <a:ln w="38100">
            <a:solidFill>
              <a:srgbClr val="E8461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Elipse 23">
            <a:extLst>
              <a:ext uri="{FF2B5EF4-FFF2-40B4-BE49-F238E27FC236}">
                <a16:creationId xmlns:a16="http://schemas.microsoft.com/office/drawing/2014/main" id="{0DA4838B-370B-4F2A-B3B8-AD8E07600CF7}"/>
              </a:ext>
            </a:extLst>
          </p:cNvPr>
          <p:cNvSpPr/>
          <p:nvPr/>
        </p:nvSpPr>
        <p:spPr>
          <a:xfrm>
            <a:off x="1173200" y="2745202"/>
            <a:ext cx="591016" cy="591016"/>
          </a:xfrm>
          <a:prstGeom prst="ellipse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A2F333FA-E827-4D5E-865F-F30F2B872187}"/>
              </a:ext>
            </a:extLst>
          </p:cNvPr>
          <p:cNvSpPr/>
          <p:nvPr/>
        </p:nvSpPr>
        <p:spPr>
          <a:xfrm>
            <a:off x="2781262" y="2734002"/>
            <a:ext cx="591016" cy="591016"/>
          </a:xfrm>
          <a:prstGeom prst="ellipse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16F49D55-B167-4BF3-B6CD-446B03E94F1F}"/>
              </a:ext>
            </a:extLst>
          </p:cNvPr>
          <p:cNvSpPr/>
          <p:nvPr/>
        </p:nvSpPr>
        <p:spPr>
          <a:xfrm>
            <a:off x="4385914" y="2756776"/>
            <a:ext cx="591016" cy="591016"/>
          </a:xfrm>
          <a:prstGeom prst="ellipse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394ED0B6-0C80-4398-8A5B-F0D7D5B53B8A}"/>
              </a:ext>
            </a:extLst>
          </p:cNvPr>
          <p:cNvSpPr/>
          <p:nvPr/>
        </p:nvSpPr>
        <p:spPr>
          <a:xfrm>
            <a:off x="5992198" y="2720099"/>
            <a:ext cx="591016" cy="591016"/>
          </a:xfrm>
          <a:prstGeom prst="ellipse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25F945E6-9DA7-4A19-B757-253A3309AB3F}"/>
              </a:ext>
            </a:extLst>
          </p:cNvPr>
          <p:cNvSpPr/>
          <p:nvPr/>
        </p:nvSpPr>
        <p:spPr>
          <a:xfrm>
            <a:off x="7613303" y="2718836"/>
            <a:ext cx="591016" cy="591016"/>
          </a:xfrm>
          <a:prstGeom prst="ellipse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F4C4C938-C141-4B72-AD91-DCB3BF61E80D}"/>
              </a:ext>
            </a:extLst>
          </p:cNvPr>
          <p:cNvSpPr/>
          <p:nvPr/>
        </p:nvSpPr>
        <p:spPr>
          <a:xfrm>
            <a:off x="9277548" y="2700055"/>
            <a:ext cx="591016" cy="591016"/>
          </a:xfrm>
          <a:prstGeom prst="ellipse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5" name="Group 65">
            <a:extLst>
              <a:ext uri="{FF2B5EF4-FFF2-40B4-BE49-F238E27FC236}">
                <a16:creationId xmlns:a16="http://schemas.microsoft.com/office/drawing/2014/main" id="{F528CEB1-37A5-4047-93ED-CDC924C1B413}"/>
              </a:ext>
            </a:extLst>
          </p:cNvPr>
          <p:cNvGrpSpPr/>
          <p:nvPr/>
        </p:nvGrpSpPr>
        <p:grpSpPr>
          <a:xfrm>
            <a:off x="1312124" y="2866747"/>
            <a:ext cx="319549" cy="319546"/>
            <a:chOff x="5562600" y="3255963"/>
            <a:chExt cx="346075" cy="346075"/>
          </a:xfrm>
        </p:grpSpPr>
        <p:sp>
          <p:nvSpPr>
            <p:cNvPr id="36" name="Freeform 58">
              <a:extLst>
                <a:ext uri="{FF2B5EF4-FFF2-40B4-BE49-F238E27FC236}">
                  <a16:creationId xmlns:a16="http://schemas.microsoft.com/office/drawing/2014/main" id="{296D7AE0-A1A0-4848-BAEB-DF2934C1E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2600" y="3286125"/>
              <a:ext cx="346075" cy="315913"/>
            </a:xfrm>
            <a:custGeom>
              <a:avLst/>
              <a:gdLst>
                <a:gd name="T0" fmla="*/ 38 w 218"/>
                <a:gd name="T1" fmla="*/ 0 h 199"/>
                <a:gd name="T2" fmla="*/ 0 w 218"/>
                <a:gd name="T3" fmla="*/ 0 h 199"/>
                <a:gd name="T4" fmla="*/ 0 w 218"/>
                <a:gd name="T5" fmla="*/ 199 h 199"/>
                <a:gd name="T6" fmla="*/ 218 w 218"/>
                <a:gd name="T7" fmla="*/ 199 h 199"/>
                <a:gd name="T8" fmla="*/ 218 w 218"/>
                <a:gd name="T9" fmla="*/ 0 h 199"/>
                <a:gd name="T10" fmla="*/ 180 w 218"/>
                <a:gd name="T1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199">
                  <a:moveTo>
                    <a:pt x="38" y="0"/>
                  </a:moveTo>
                  <a:lnTo>
                    <a:pt x="0" y="0"/>
                  </a:lnTo>
                  <a:lnTo>
                    <a:pt x="0" y="199"/>
                  </a:lnTo>
                  <a:lnTo>
                    <a:pt x="218" y="199"/>
                  </a:lnTo>
                  <a:lnTo>
                    <a:pt x="218" y="0"/>
                  </a:lnTo>
                  <a:lnTo>
                    <a:pt x="180" y="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37" name="Rectangle 67">
              <a:extLst>
                <a:ext uri="{FF2B5EF4-FFF2-40B4-BE49-F238E27FC236}">
                  <a16:creationId xmlns:a16="http://schemas.microsoft.com/office/drawing/2014/main" id="{6FCBDE69-D7D4-4523-8DB5-6F555D59E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2925" y="3255963"/>
              <a:ext cx="44450" cy="60325"/>
            </a:xfrm>
            <a:prstGeom prst="rect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38" name="Rectangle 68">
              <a:extLst>
                <a:ext uri="{FF2B5EF4-FFF2-40B4-BE49-F238E27FC236}">
                  <a16:creationId xmlns:a16="http://schemas.microsoft.com/office/drawing/2014/main" id="{C90FF1C2-B82F-4110-8485-5F42579E5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3900" y="3255963"/>
              <a:ext cx="44450" cy="60325"/>
            </a:xfrm>
            <a:prstGeom prst="rect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39" name="Line 61">
              <a:extLst>
                <a:ext uri="{FF2B5EF4-FFF2-40B4-BE49-F238E27FC236}">
                  <a16:creationId xmlns:a16="http://schemas.microsoft.com/office/drawing/2014/main" id="{D58224EC-4F2F-4378-A8FE-340C585F59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7375" y="3286125"/>
              <a:ext cx="136525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0" name="Line 62">
              <a:extLst>
                <a:ext uri="{FF2B5EF4-FFF2-40B4-BE49-F238E27FC236}">
                  <a16:creationId xmlns:a16="http://schemas.microsoft.com/office/drawing/2014/main" id="{89BF71F0-08D6-44A6-9072-E775CC3D28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2600" y="3360738"/>
              <a:ext cx="346075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1" name="Line 63">
              <a:extLst>
                <a:ext uri="{FF2B5EF4-FFF2-40B4-BE49-F238E27FC236}">
                  <a16:creationId xmlns:a16="http://schemas.microsoft.com/office/drawing/2014/main" id="{9B760372-40F3-47A3-9712-63DBB20C58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3088" y="3390900"/>
              <a:ext cx="0" cy="180975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2" name="Line 64">
              <a:extLst>
                <a:ext uri="{FF2B5EF4-FFF2-40B4-BE49-F238E27FC236}">
                  <a16:creationId xmlns:a16="http://schemas.microsoft.com/office/drawing/2014/main" id="{56E8B169-4943-404E-BFA8-35BF7D11E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27700" y="3390900"/>
              <a:ext cx="0" cy="180975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3" name="Line 65">
              <a:extLst>
                <a:ext uri="{FF2B5EF4-FFF2-40B4-BE49-F238E27FC236}">
                  <a16:creationId xmlns:a16="http://schemas.microsoft.com/office/drawing/2014/main" id="{2338C3C1-446D-49F0-BC91-B52813618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3900" y="3390900"/>
              <a:ext cx="0" cy="180975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4" name="Line 66">
              <a:extLst>
                <a:ext uri="{FF2B5EF4-FFF2-40B4-BE49-F238E27FC236}">
                  <a16:creationId xmlns:a16="http://schemas.microsoft.com/office/drawing/2014/main" id="{5F860959-FC7D-4AF3-A84A-CFDB29549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2763" y="3421063"/>
              <a:ext cx="285750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5" name="Line 67">
              <a:extLst>
                <a:ext uri="{FF2B5EF4-FFF2-40B4-BE49-F238E27FC236}">
                  <a16:creationId xmlns:a16="http://schemas.microsoft.com/office/drawing/2014/main" id="{5ACAE030-67D9-4E57-893E-439B44327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2763" y="3481388"/>
              <a:ext cx="285750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6" name="Line 68">
              <a:extLst>
                <a:ext uri="{FF2B5EF4-FFF2-40B4-BE49-F238E27FC236}">
                  <a16:creationId xmlns:a16="http://schemas.microsoft.com/office/drawing/2014/main" id="{F741E7B1-F1A7-48B7-ACEE-17D09B059C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2763" y="3541713"/>
              <a:ext cx="285750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</p:grpSp>
      <p:grpSp>
        <p:nvGrpSpPr>
          <p:cNvPr id="47" name="Group 77">
            <a:extLst>
              <a:ext uri="{FF2B5EF4-FFF2-40B4-BE49-F238E27FC236}">
                <a16:creationId xmlns:a16="http://schemas.microsoft.com/office/drawing/2014/main" id="{4B9EE077-4793-4B79-80D6-A831DF7A2694}"/>
              </a:ext>
            </a:extLst>
          </p:cNvPr>
          <p:cNvGrpSpPr/>
          <p:nvPr/>
        </p:nvGrpSpPr>
        <p:grpSpPr>
          <a:xfrm>
            <a:off x="2883661" y="2892985"/>
            <a:ext cx="394027" cy="344997"/>
            <a:chOff x="4841875" y="3632201"/>
            <a:chExt cx="344488" cy="301625"/>
          </a:xfrm>
        </p:grpSpPr>
        <p:sp>
          <p:nvSpPr>
            <p:cNvPr id="48" name="Freeform 204">
              <a:extLst>
                <a:ext uri="{FF2B5EF4-FFF2-40B4-BE49-F238E27FC236}">
                  <a16:creationId xmlns:a16="http://schemas.microsoft.com/office/drawing/2014/main" id="{6F2517A0-35A7-48E2-AF20-87DD5B522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3813176"/>
              <a:ext cx="104775" cy="66675"/>
            </a:xfrm>
            <a:custGeom>
              <a:avLst/>
              <a:gdLst>
                <a:gd name="T0" fmla="*/ 66 w 66"/>
                <a:gd name="T1" fmla="*/ 0 h 42"/>
                <a:gd name="T2" fmla="*/ 26 w 66"/>
                <a:gd name="T3" fmla="*/ 42 h 42"/>
                <a:gd name="T4" fmla="*/ 0 w 66"/>
                <a:gd name="T5" fmla="*/ 1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42">
                  <a:moveTo>
                    <a:pt x="66" y="0"/>
                  </a:moveTo>
                  <a:lnTo>
                    <a:pt x="26" y="42"/>
                  </a:lnTo>
                  <a:lnTo>
                    <a:pt x="0" y="14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49" name="Freeform 206">
              <a:extLst>
                <a:ext uri="{FF2B5EF4-FFF2-40B4-BE49-F238E27FC236}">
                  <a16:creationId xmlns:a16="http://schemas.microsoft.com/office/drawing/2014/main" id="{BBA3B40E-5B4D-4835-AE5C-D6A5F5656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75" y="3632201"/>
              <a:ext cx="315913" cy="211138"/>
            </a:xfrm>
            <a:custGeom>
              <a:avLst/>
              <a:gdLst>
                <a:gd name="T0" fmla="*/ 36 w 84"/>
                <a:gd name="T1" fmla="*/ 56 h 56"/>
                <a:gd name="T2" fmla="*/ 6 w 84"/>
                <a:gd name="T3" fmla="*/ 56 h 56"/>
                <a:gd name="T4" fmla="*/ 0 w 84"/>
                <a:gd name="T5" fmla="*/ 50 h 56"/>
                <a:gd name="T6" fmla="*/ 0 w 84"/>
                <a:gd name="T7" fmla="*/ 6 h 56"/>
                <a:gd name="T8" fmla="*/ 6 w 84"/>
                <a:gd name="T9" fmla="*/ 0 h 56"/>
                <a:gd name="T10" fmla="*/ 78 w 84"/>
                <a:gd name="T11" fmla="*/ 0 h 56"/>
                <a:gd name="T12" fmla="*/ 84 w 84"/>
                <a:gd name="T13" fmla="*/ 6 h 56"/>
                <a:gd name="T14" fmla="*/ 84 w 84"/>
                <a:gd name="T15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56">
                  <a:moveTo>
                    <a:pt x="3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3" y="56"/>
                    <a:pt x="0" y="53"/>
                    <a:pt x="0" y="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1" y="0"/>
                    <a:pt x="84" y="3"/>
                    <a:pt x="84" y="6"/>
                  </a:cubicBezTo>
                  <a:cubicBezTo>
                    <a:pt x="84" y="24"/>
                    <a:pt x="84" y="24"/>
                    <a:pt x="84" y="24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50" name="Freeform 207">
              <a:extLst>
                <a:ext uri="{FF2B5EF4-FFF2-40B4-BE49-F238E27FC236}">
                  <a16:creationId xmlns:a16="http://schemas.microsoft.com/office/drawing/2014/main" id="{351E1E72-1A3C-4A09-90F9-852B41F03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5" y="3640138"/>
              <a:ext cx="301625" cy="120650"/>
            </a:xfrm>
            <a:custGeom>
              <a:avLst/>
              <a:gdLst>
                <a:gd name="T0" fmla="*/ 190 w 190"/>
                <a:gd name="T1" fmla="*/ 0 h 76"/>
                <a:gd name="T2" fmla="*/ 95 w 190"/>
                <a:gd name="T3" fmla="*/ 76 h 76"/>
                <a:gd name="T4" fmla="*/ 0 w 190"/>
                <a:gd name="T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0" h="76">
                  <a:moveTo>
                    <a:pt x="190" y="0"/>
                  </a:moveTo>
                  <a:lnTo>
                    <a:pt x="95" y="76"/>
                  </a:lnTo>
                  <a:lnTo>
                    <a:pt x="0" y="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51" name="Oval 208">
              <a:extLst>
                <a:ext uri="{FF2B5EF4-FFF2-40B4-BE49-F238E27FC236}">
                  <a16:creationId xmlns:a16="http://schemas.microsoft.com/office/drawing/2014/main" id="{3BFCC96D-700E-4D12-9F20-775F1248A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6975" y="3752851"/>
              <a:ext cx="179388" cy="180975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</p:grpSp>
      <p:grpSp>
        <p:nvGrpSpPr>
          <p:cNvPr id="52" name="Group 82">
            <a:extLst>
              <a:ext uri="{FF2B5EF4-FFF2-40B4-BE49-F238E27FC236}">
                <a16:creationId xmlns:a16="http://schemas.microsoft.com/office/drawing/2014/main" id="{5C258BAB-84E3-4460-A547-A5E69E6A4ABD}"/>
              </a:ext>
            </a:extLst>
          </p:cNvPr>
          <p:cNvGrpSpPr/>
          <p:nvPr/>
        </p:nvGrpSpPr>
        <p:grpSpPr>
          <a:xfrm>
            <a:off x="4445934" y="2865935"/>
            <a:ext cx="407572" cy="372048"/>
            <a:chOff x="2678113" y="1465264"/>
            <a:chExt cx="346076" cy="315912"/>
          </a:xfrm>
        </p:grpSpPr>
        <p:sp>
          <p:nvSpPr>
            <p:cNvPr id="53" name="Freeform 170">
              <a:extLst>
                <a:ext uri="{FF2B5EF4-FFF2-40B4-BE49-F238E27FC236}">
                  <a16:creationId xmlns:a16="http://schemas.microsoft.com/office/drawing/2014/main" id="{7313E8B4-CDE2-4E2E-91A7-021FFAAC8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113" y="1465264"/>
              <a:ext cx="346075" cy="195263"/>
            </a:xfrm>
            <a:custGeom>
              <a:avLst/>
              <a:gdLst>
                <a:gd name="T0" fmla="*/ 218 w 218"/>
                <a:gd name="T1" fmla="*/ 0 h 123"/>
                <a:gd name="T2" fmla="*/ 0 w 218"/>
                <a:gd name="T3" fmla="*/ 90 h 123"/>
                <a:gd name="T4" fmla="*/ 85 w 218"/>
                <a:gd name="T5" fmla="*/ 123 h 123"/>
                <a:gd name="T6" fmla="*/ 218 w 218"/>
                <a:gd name="T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123">
                  <a:moveTo>
                    <a:pt x="218" y="0"/>
                  </a:moveTo>
                  <a:lnTo>
                    <a:pt x="0" y="90"/>
                  </a:lnTo>
                  <a:lnTo>
                    <a:pt x="85" y="123"/>
                  </a:lnTo>
                  <a:lnTo>
                    <a:pt x="218" y="0"/>
                  </a:lnTo>
                  <a:close/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54" name="Freeform 171">
              <a:extLst>
                <a:ext uri="{FF2B5EF4-FFF2-40B4-BE49-F238E27FC236}">
                  <a16:creationId xmlns:a16="http://schemas.microsoft.com/office/drawing/2014/main" id="{A27F4F50-2244-4338-B201-79F5EB75F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1" y="1465264"/>
              <a:ext cx="211138" cy="279400"/>
            </a:xfrm>
            <a:custGeom>
              <a:avLst/>
              <a:gdLst>
                <a:gd name="T0" fmla="*/ 133 w 133"/>
                <a:gd name="T1" fmla="*/ 0 h 176"/>
                <a:gd name="T2" fmla="*/ 95 w 133"/>
                <a:gd name="T3" fmla="*/ 176 h 176"/>
                <a:gd name="T4" fmla="*/ 0 w 133"/>
                <a:gd name="T5" fmla="*/ 123 h 176"/>
                <a:gd name="T6" fmla="*/ 133 w 133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76">
                  <a:moveTo>
                    <a:pt x="133" y="0"/>
                  </a:moveTo>
                  <a:lnTo>
                    <a:pt x="95" y="176"/>
                  </a:lnTo>
                  <a:lnTo>
                    <a:pt x="0" y="123"/>
                  </a:lnTo>
                  <a:lnTo>
                    <a:pt x="133" y="0"/>
                  </a:lnTo>
                  <a:close/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55" name="Freeform 172">
              <a:extLst>
                <a:ext uri="{FF2B5EF4-FFF2-40B4-BE49-F238E27FC236}">
                  <a16:creationId xmlns:a16="http://schemas.microsoft.com/office/drawing/2014/main" id="{11610312-35A0-4652-85D2-1EB6D8E8F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1" y="1660526"/>
              <a:ext cx="52388" cy="120650"/>
            </a:xfrm>
            <a:custGeom>
              <a:avLst/>
              <a:gdLst>
                <a:gd name="T0" fmla="*/ 0 w 33"/>
                <a:gd name="T1" fmla="*/ 0 h 76"/>
                <a:gd name="T2" fmla="*/ 0 w 33"/>
                <a:gd name="T3" fmla="*/ 76 h 76"/>
                <a:gd name="T4" fmla="*/ 33 w 33"/>
                <a:gd name="T5" fmla="*/ 1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76">
                  <a:moveTo>
                    <a:pt x="0" y="0"/>
                  </a:moveTo>
                  <a:lnTo>
                    <a:pt x="0" y="76"/>
                  </a:lnTo>
                  <a:lnTo>
                    <a:pt x="33" y="19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</p:grpSp>
      <p:grpSp>
        <p:nvGrpSpPr>
          <p:cNvPr id="56" name="Group 86">
            <a:extLst>
              <a:ext uri="{FF2B5EF4-FFF2-40B4-BE49-F238E27FC236}">
                <a16:creationId xmlns:a16="http://schemas.microsoft.com/office/drawing/2014/main" id="{816CE80A-9273-4562-9708-99A068D4F4D6}"/>
              </a:ext>
            </a:extLst>
          </p:cNvPr>
          <p:cNvGrpSpPr/>
          <p:nvPr/>
        </p:nvGrpSpPr>
        <p:grpSpPr>
          <a:xfrm>
            <a:off x="6081156" y="2892985"/>
            <a:ext cx="406538" cy="344997"/>
            <a:chOff x="4119563" y="5076826"/>
            <a:chExt cx="346076" cy="293688"/>
          </a:xfrm>
        </p:grpSpPr>
        <p:sp>
          <p:nvSpPr>
            <p:cNvPr id="57" name="Freeform 141">
              <a:extLst>
                <a:ext uri="{FF2B5EF4-FFF2-40B4-BE49-F238E27FC236}">
                  <a16:creationId xmlns:a16="http://schemas.microsoft.com/office/drawing/2014/main" id="{00D03B0F-C7F9-4F26-94AC-E9B0E387E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9563" y="5076826"/>
              <a:ext cx="315913" cy="211138"/>
            </a:xfrm>
            <a:custGeom>
              <a:avLst/>
              <a:gdLst>
                <a:gd name="T0" fmla="*/ 36 w 84"/>
                <a:gd name="T1" fmla="*/ 56 h 56"/>
                <a:gd name="T2" fmla="*/ 6 w 84"/>
                <a:gd name="T3" fmla="*/ 56 h 56"/>
                <a:gd name="T4" fmla="*/ 0 w 84"/>
                <a:gd name="T5" fmla="*/ 50 h 56"/>
                <a:gd name="T6" fmla="*/ 0 w 84"/>
                <a:gd name="T7" fmla="*/ 6 h 56"/>
                <a:gd name="T8" fmla="*/ 6 w 84"/>
                <a:gd name="T9" fmla="*/ 0 h 56"/>
                <a:gd name="T10" fmla="*/ 78 w 84"/>
                <a:gd name="T11" fmla="*/ 0 h 56"/>
                <a:gd name="T12" fmla="*/ 84 w 84"/>
                <a:gd name="T13" fmla="*/ 6 h 56"/>
                <a:gd name="T14" fmla="*/ 84 w 84"/>
                <a:gd name="T15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56">
                  <a:moveTo>
                    <a:pt x="3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3" y="56"/>
                    <a:pt x="0" y="53"/>
                    <a:pt x="0" y="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1" y="0"/>
                    <a:pt x="84" y="3"/>
                    <a:pt x="84" y="6"/>
                  </a:cubicBezTo>
                  <a:cubicBezTo>
                    <a:pt x="84" y="24"/>
                    <a:pt x="84" y="24"/>
                    <a:pt x="84" y="24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58" name="Freeform 142">
              <a:extLst>
                <a:ext uri="{FF2B5EF4-FFF2-40B4-BE49-F238E27FC236}">
                  <a16:creationId xmlns:a16="http://schemas.microsoft.com/office/drawing/2014/main" id="{940D1E2F-E082-49B1-8228-D532E1DE0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501" y="5084764"/>
              <a:ext cx="300038" cy="119063"/>
            </a:xfrm>
            <a:custGeom>
              <a:avLst/>
              <a:gdLst>
                <a:gd name="T0" fmla="*/ 189 w 189"/>
                <a:gd name="T1" fmla="*/ 0 h 75"/>
                <a:gd name="T2" fmla="*/ 95 w 189"/>
                <a:gd name="T3" fmla="*/ 75 h 75"/>
                <a:gd name="T4" fmla="*/ 0 w 189"/>
                <a:gd name="T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75">
                  <a:moveTo>
                    <a:pt x="189" y="0"/>
                  </a:moveTo>
                  <a:lnTo>
                    <a:pt x="95" y="75"/>
                  </a:lnTo>
                  <a:lnTo>
                    <a:pt x="0" y="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59" name="Freeform 143">
              <a:extLst>
                <a:ext uri="{FF2B5EF4-FFF2-40B4-BE49-F238E27FC236}">
                  <a16:creationId xmlns:a16="http://schemas.microsoft.com/office/drawing/2014/main" id="{9373F14E-03C2-4F80-AB77-322F7193C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251" y="5189539"/>
              <a:ext cx="179388" cy="180975"/>
            </a:xfrm>
            <a:custGeom>
              <a:avLst/>
              <a:gdLst>
                <a:gd name="T0" fmla="*/ 18 w 48"/>
                <a:gd name="T1" fmla="*/ 5 h 48"/>
                <a:gd name="T2" fmla="*/ 11 w 48"/>
                <a:gd name="T3" fmla="*/ 9 h 48"/>
                <a:gd name="T4" fmla="*/ 7 w 48"/>
                <a:gd name="T5" fmla="*/ 6 h 48"/>
                <a:gd name="T6" fmla="*/ 0 w 48"/>
                <a:gd name="T7" fmla="*/ 18 h 48"/>
                <a:gd name="T8" fmla="*/ 5 w 48"/>
                <a:gd name="T9" fmla="*/ 20 h 48"/>
                <a:gd name="T10" fmla="*/ 4 w 48"/>
                <a:gd name="T11" fmla="*/ 24 h 48"/>
                <a:gd name="T12" fmla="*/ 5 w 48"/>
                <a:gd name="T13" fmla="*/ 28 h 48"/>
                <a:gd name="T14" fmla="*/ 0 w 48"/>
                <a:gd name="T15" fmla="*/ 30 h 48"/>
                <a:gd name="T16" fmla="*/ 7 w 48"/>
                <a:gd name="T17" fmla="*/ 42 h 48"/>
                <a:gd name="T18" fmla="*/ 11 w 48"/>
                <a:gd name="T19" fmla="*/ 39 h 48"/>
                <a:gd name="T20" fmla="*/ 18 w 48"/>
                <a:gd name="T21" fmla="*/ 42 h 48"/>
                <a:gd name="T22" fmla="*/ 18 w 48"/>
                <a:gd name="T23" fmla="*/ 48 h 48"/>
                <a:gd name="T24" fmla="*/ 31 w 48"/>
                <a:gd name="T25" fmla="*/ 48 h 48"/>
                <a:gd name="T26" fmla="*/ 31 w 48"/>
                <a:gd name="T27" fmla="*/ 42 h 48"/>
                <a:gd name="T28" fmla="*/ 37 w 48"/>
                <a:gd name="T29" fmla="*/ 39 h 48"/>
                <a:gd name="T30" fmla="*/ 41 w 48"/>
                <a:gd name="T31" fmla="*/ 42 h 48"/>
                <a:gd name="T32" fmla="*/ 48 w 48"/>
                <a:gd name="T33" fmla="*/ 30 h 48"/>
                <a:gd name="T34" fmla="*/ 43 w 48"/>
                <a:gd name="T35" fmla="*/ 28 h 48"/>
                <a:gd name="T36" fmla="*/ 44 w 48"/>
                <a:gd name="T37" fmla="*/ 24 h 48"/>
                <a:gd name="T38" fmla="*/ 43 w 48"/>
                <a:gd name="T39" fmla="*/ 20 h 48"/>
                <a:gd name="T40" fmla="*/ 48 w 48"/>
                <a:gd name="T41" fmla="*/ 18 h 48"/>
                <a:gd name="T42" fmla="*/ 41 w 48"/>
                <a:gd name="T43" fmla="*/ 6 h 48"/>
                <a:gd name="T44" fmla="*/ 37 w 48"/>
                <a:gd name="T45" fmla="*/ 9 h 48"/>
                <a:gd name="T46" fmla="*/ 31 w 48"/>
                <a:gd name="T47" fmla="*/ 5 h 48"/>
                <a:gd name="T48" fmla="*/ 31 w 48"/>
                <a:gd name="T49" fmla="*/ 0 h 48"/>
                <a:gd name="T50" fmla="*/ 18 w 48"/>
                <a:gd name="T51" fmla="*/ 0 h 48"/>
                <a:gd name="T52" fmla="*/ 18 w 48"/>
                <a:gd name="T53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8">
                  <a:moveTo>
                    <a:pt x="18" y="5"/>
                  </a:moveTo>
                  <a:cubicBezTo>
                    <a:pt x="15" y="6"/>
                    <a:pt x="13" y="8"/>
                    <a:pt x="11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2"/>
                    <a:pt x="4" y="23"/>
                    <a:pt x="4" y="24"/>
                  </a:cubicBezTo>
                  <a:cubicBezTo>
                    <a:pt x="4" y="25"/>
                    <a:pt x="5" y="26"/>
                    <a:pt x="5" y="2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3" y="40"/>
                    <a:pt x="15" y="42"/>
                    <a:pt x="18" y="42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3" y="42"/>
                    <a:pt x="35" y="40"/>
                    <a:pt x="37" y="39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6"/>
                    <a:pt x="44" y="25"/>
                    <a:pt x="44" y="24"/>
                  </a:cubicBezTo>
                  <a:cubicBezTo>
                    <a:pt x="44" y="23"/>
                    <a:pt x="43" y="22"/>
                    <a:pt x="43" y="20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8"/>
                    <a:pt x="33" y="6"/>
                    <a:pt x="31" y="5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8" y="5"/>
                  </a:lnTo>
                  <a:close/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60" name="Oval 144">
              <a:extLst>
                <a:ext uri="{FF2B5EF4-FFF2-40B4-BE49-F238E27FC236}">
                  <a16:creationId xmlns:a16="http://schemas.microsoft.com/office/drawing/2014/main" id="{367C3D95-8A52-43DD-AC6F-72E487CC2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1813" y="5245101"/>
              <a:ext cx="68263" cy="6826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</p:grpSp>
      <p:grpSp>
        <p:nvGrpSpPr>
          <p:cNvPr id="61" name="Group 58">
            <a:extLst>
              <a:ext uri="{FF2B5EF4-FFF2-40B4-BE49-F238E27FC236}">
                <a16:creationId xmlns:a16="http://schemas.microsoft.com/office/drawing/2014/main" id="{77471F03-502B-42F4-ADB3-AC356A2685C2}"/>
              </a:ext>
            </a:extLst>
          </p:cNvPr>
          <p:cNvGrpSpPr/>
          <p:nvPr/>
        </p:nvGrpSpPr>
        <p:grpSpPr>
          <a:xfrm>
            <a:off x="7758192" y="2823212"/>
            <a:ext cx="288563" cy="390723"/>
            <a:chOff x="7770813" y="2532063"/>
            <a:chExt cx="255588" cy="346075"/>
          </a:xfrm>
        </p:grpSpPr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FD71ACCA-148A-4276-A415-752804F93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0975" y="2532063"/>
              <a:ext cx="195263" cy="173038"/>
            </a:xfrm>
            <a:custGeom>
              <a:avLst/>
              <a:gdLst>
                <a:gd name="T0" fmla="*/ 52 w 52"/>
                <a:gd name="T1" fmla="*/ 20 h 46"/>
                <a:gd name="T2" fmla="*/ 26 w 52"/>
                <a:gd name="T3" fmla="*/ 46 h 46"/>
                <a:gd name="T4" fmla="*/ 0 w 52"/>
                <a:gd name="T5" fmla="*/ 20 h 46"/>
                <a:gd name="T6" fmla="*/ 0 w 52"/>
                <a:gd name="T7" fmla="*/ 0 h 46"/>
                <a:gd name="T8" fmla="*/ 52 w 52"/>
                <a:gd name="T9" fmla="*/ 0 h 46"/>
                <a:gd name="T10" fmla="*/ 52 w 52"/>
                <a:gd name="T11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6">
                  <a:moveTo>
                    <a:pt x="52" y="20"/>
                  </a:moveTo>
                  <a:cubicBezTo>
                    <a:pt x="52" y="34"/>
                    <a:pt x="40" y="46"/>
                    <a:pt x="26" y="46"/>
                  </a:cubicBezTo>
                  <a:cubicBezTo>
                    <a:pt x="12" y="46"/>
                    <a:pt x="0" y="3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52" y="20"/>
                  </a:ln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24BB937F-CBE6-4CEC-BABB-9172CFAC0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0975" y="2705100"/>
              <a:ext cx="195263" cy="173038"/>
            </a:xfrm>
            <a:custGeom>
              <a:avLst/>
              <a:gdLst>
                <a:gd name="T0" fmla="*/ 52 w 52"/>
                <a:gd name="T1" fmla="*/ 26 h 46"/>
                <a:gd name="T2" fmla="*/ 26 w 52"/>
                <a:gd name="T3" fmla="*/ 0 h 46"/>
                <a:gd name="T4" fmla="*/ 0 w 52"/>
                <a:gd name="T5" fmla="*/ 26 h 46"/>
                <a:gd name="T6" fmla="*/ 0 w 52"/>
                <a:gd name="T7" fmla="*/ 46 h 46"/>
                <a:gd name="T8" fmla="*/ 52 w 52"/>
                <a:gd name="T9" fmla="*/ 46 h 46"/>
                <a:gd name="T10" fmla="*/ 52 w 52"/>
                <a:gd name="T11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6">
                  <a:moveTo>
                    <a:pt x="52" y="26"/>
                  </a:moveTo>
                  <a:cubicBezTo>
                    <a:pt x="52" y="12"/>
                    <a:pt x="40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52" y="46"/>
                    <a:pt x="52" y="46"/>
                    <a:pt x="52" y="46"/>
                  </a:cubicBezTo>
                  <a:lnTo>
                    <a:pt x="52" y="26"/>
                  </a:ln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64" name="Line 54">
              <a:extLst>
                <a:ext uri="{FF2B5EF4-FFF2-40B4-BE49-F238E27FC236}">
                  <a16:creationId xmlns:a16="http://schemas.microsoft.com/office/drawing/2014/main" id="{E32B5C2E-91F6-4BE3-BDD8-00CDA37FA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0813" y="2532063"/>
              <a:ext cx="255588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65" name="Line 55">
              <a:extLst>
                <a:ext uri="{FF2B5EF4-FFF2-40B4-BE49-F238E27FC236}">
                  <a16:creationId xmlns:a16="http://schemas.microsoft.com/office/drawing/2014/main" id="{EAC2ABE9-A4AD-44A5-AAE9-1F1417B301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0813" y="2878138"/>
              <a:ext cx="255588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748ABF37-270E-45AB-AD50-247A1D590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0975" y="2773363"/>
              <a:ext cx="195263" cy="44450"/>
            </a:xfrm>
            <a:custGeom>
              <a:avLst/>
              <a:gdLst>
                <a:gd name="T0" fmla="*/ 0 w 123"/>
                <a:gd name="T1" fmla="*/ 28 h 28"/>
                <a:gd name="T2" fmla="*/ 33 w 123"/>
                <a:gd name="T3" fmla="*/ 28 h 28"/>
                <a:gd name="T4" fmla="*/ 62 w 123"/>
                <a:gd name="T5" fmla="*/ 0 h 28"/>
                <a:gd name="T6" fmla="*/ 90 w 123"/>
                <a:gd name="T7" fmla="*/ 28 h 28"/>
                <a:gd name="T8" fmla="*/ 123 w 1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8">
                  <a:moveTo>
                    <a:pt x="0" y="28"/>
                  </a:moveTo>
                  <a:lnTo>
                    <a:pt x="33" y="28"/>
                  </a:lnTo>
                  <a:lnTo>
                    <a:pt x="62" y="0"/>
                  </a:lnTo>
                  <a:lnTo>
                    <a:pt x="90" y="28"/>
                  </a:lnTo>
                  <a:lnTo>
                    <a:pt x="123" y="28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67" name="Line 57">
              <a:extLst>
                <a:ext uri="{FF2B5EF4-FFF2-40B4-BE49-F238E27FC236}">
                  <a16:creationId xmlns:a16="http://schemas.microsoft.com/office/drawing/2014/main" id="{B281281D-EE4C-4252-BE6F-175845F2CE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24788" y="2667000"/>
              <a:ext cx="149225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</p:grpSp>
      <p:grpSp>
        <p:nvGrpSpPr>
          <p:cNvPr id="81" name="Group 65">
            <a:extLst>
              <a:ext uri="{FF2B5EF4-FFF2-40B4-BE49-F238E27FC236}">
                <a16:creationId xmlns:a16="http://schemas.microsoft.com/office/drawing/2014/main" id="{1D51EB9F-BBE7-45D9-ACDB-95AB4D44AF8A}"/>
              </a:ext>
            </a:extLst>
          </p:cNvPr>
          <p:cNvGrpSpPr/>
          <p:nvPr/>
        </p:nvGrpSpPr>
        <p:grpSpPr>
          <a:xfrm>
            <a:off x="9408222" y="2828695"/>
            <a:ext cx="319549" cy="319546"/>
            <a:chOff x="5562600" y="3255963"/>
            <a:chExt cx="346075" cy="346075"/>
          </a:xfrm>
        </p:grpSpPr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D10F6C5D-D786-47FE-804A-923965A49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2600" y="3286125"/>
              <a:ext cx="346075" cy="315913"/>
            </a:xfrm>
            <a:custGeom>
              <a:avLst/>
              <a:gdLst>
                <a:gd name="T0" fmla="*/ 38 w 218"/>
                <a:gd name="T1" fmla="*/ 0 h 199"/>
                <a:gd name="T2" fmla="*/ 0 w 218"/>
                <a:gd name="T3" fmla="*/ 0 h 199"/>
                <a:gd name="T4" fmla="*/ 0 w 218"/>
                <a:gd name="T5" fmla="*/ 199 h 199"/>
                <a:gd name="T6" fmla="*/ 218 w 218"/>
                <a:gd name="T7" fmla="*/ 199 h 199"/>
                <a:gd name="T8" fmla="*/ 218 w 218"/>
                <a:gd name="T9" fmla="*/ 0 h 199"/>
                <a:gd name="T10" fmla="*/ 180 w 218"/>
                <a:gd name="T1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199">
                  <a:moveTo>
                    <a:pt x="38" y="0"/>
                  </a:moveTo>
                  <a:lnTo>
                    <a:pt x="0" y="0"/>
                  </a:lnTo>
                  <a:lnTo>
                    <a:pt x="0" y="199"/>
                  </a:lnTo>
                  <a:lnTo>
                    <a:pt x="218" y="199"/>
                  </a:lnTo>
                  <a:lnTo>
                    <a:pt x="218" y="0"/>
                  </a:lnTo>
                  <a:lnTo>
                    <a:pt x="180" y="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83" name="Rectangle 67">
              <a:extLst>
                <a:ext uri="{FF2B5EF4-FFF2-40B4-BE49-F238E27FC236}">
                  <a16:creationId xmlns:a16="http://schemas.microsoft.com/office/drawing/2014/main" id="{BC2C5874-34AE-4964-BA49-49D98A479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2925" y="3255963"/>
              <a:ext cx="44450" cy="60325"/>
            </a:xfrm>
            <a:prstGeom prst="rect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84" name="Rectangle 68">
              <a:extLst>
                <a:ext uri="{FF2B5EF4-FFF2-40B4-BE49-F238E27FC236}">
                  <a16:creationId xmlns:a16="http://schemas.microsoft.com/office/drawing/2014/main" id="{6F435F21-FF8B-446F-BF41-AFEC2BC1E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3900" y="3255963"/>
              <a:ext cx="44450" cy="60325"/>
            </a:xfrm>
            <a:prstGeom prst="rect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85" name="Line 61">
              <a:extLst>
                <a:ext uri="{FF2B5EF4-FFF2-40B4-BE49-F238E27FC236}">
                  <a16:creationId xmlns:a16="http://schemas.microsoft.com/office/drawing/2014/main" id="{58BF4FE4-67FE-4370-816C-F0A87D89E6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7375" y="3286125"/>
              <a:ext cx="136525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86" name="Line 62">
              <a:extLst>
                <a:ext uri="{FF2B5EF4-FFF2-40B4-BE49-F238E27FC236}">
                  <a16:creationId xmlns:a16="http://schemas.microsoft.com/office/drawing/2014/main" id="{370B587E-96DB-4AA8-8091-B5266FF9D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2600" y="3360738"/>
              <a:ext cx="346075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87" name="Line 63">
              <a:extLst>
                <a:ext uri="{FF2B5EF4-FFF2-40B4-BE49-F238E27FC236}">
                  <a16:creationId xmlns:a16="http://schemas.microsoft.com/office/drawing/2014/main" id="{FECC097F-5CF6-4F98-A04C-2A20808E7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3088" y="3390900"/>
              <a:ext cx="0" cy="180975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88" name="Line 64">
              <a:extLst>
                <a:ext uri="{FF2B5EF4-FFF2-40B4-BE49-F238E27FC236}">
                  <a16:creationId xmlns:a16="http://schemas.microsoft.com/office/drawing/2014/main" id="{47F91B27-8BAC-4556-B48B-7EB414F38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27700" y="3390900"/>
              <a:ext cx="0" cy="180975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89" name="Line 65">
              <a:extLst>
                <a:ext uri="{FF2B5EF4-FFF2-40B4-BE49-F238E27FC236}">
                  <a16:creationId xmlns:a16="http://schemas.microsoft.com/office/drawing/2014/main" id="{DC23E074-D374-4777-822F-7A520E1DA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3900" y="3390900"/>
              <a:ext cx="0" cy="180975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90" name="Line 66">
              <a:extLst>
                <a:ext uri="{FF2B5EF4-FFF2-40B4-BE49-F238E27FC236}">
                  <a16:creationId xmlns:a16="http://schemas.microsoft.com/office/drawing/2014/main" id="{449A2B87-5782-4935-8CB2-8D51465FBA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2763" y="3421063"/>
              <a:ext cx="285750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91" name="Line 67">
              <a:extLst>
                <a:ext uri="{FF2B5EF4-FFF2-40B4-BE49-F238E27FC236}">
                  <a16:creationId xmlns:a16="http://schemas.microsoft.com/office/drawing/2014/main" id="{3531227E-596D-422B-A638-14BC3987A1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2763" y="3481388"/>
              <a:ext cx="285750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  <p:sp>
          <p:nvSpPr>
            <p:cNvPr id="92" name="Line 68">
              <a:extLst>
                <a:ext uri="{FF2B5EF4-FFF2-40B4-BE49-F238E27FC236}">
                  <a16:creationId xmlns:a16="http://schemas.microsoft.com/office/drawing/2014/main" id="{CD6A8045-4175-42BE-AAC9-64617C4344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2763" y="3541713"/>
              <a:ext cx="285750" cy="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FF331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583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D864FAC-718A-4670-AE42-462839C46BB0}"/>
              </a:ext>
            </a:extLst>
          </p:cNvPr>
          <p:cNvGrpSpPr/>
          <p:nvPr/>
        </p:nvGrpSpPr>
        <p:grpSpPr>
          <a:xfrm>
            <a:off x="270605" y="1565459"/>
            <a:ext cx="11650790" cy="4875098"/>
            <a:chOff x="1305398" y="1844825"/>
            <a:chExt cx="9581205" cy="4009111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A028B85E-F42A-4F06-A3E6-EF35A45157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2485" r="77808"/>
            <a:stretch/>
          </p:blipFill>
          <p:spPr>
            <a:xfrm>
              <a:off x="1305398" y="1844825"/>
              <a:ext cx="2126307" cy="4009111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CB40A6D-F966-4021-9109-CAFA4BCBC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192" t="12485" r="62025"/>
            <a:stretch/>
          </p:blipFill>
          <p:spPr>
            <a:xfrm>
              <a:off x="3431704" y="1844825"/>
              <a:ext cx="1512169" cy="4009111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21F35568-86D1-40AA-979B-F607FD7B1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7975" t="12485" r="46993"/>
            <a:stretch/>
          </p:blipFill>
          <p:spPr>
            <a:xfrm>
              <a:off x="4943872" y="1844825"/>
              <a:ext cx="1440161" cy="4009111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8AA3DFF-CF6B-45F3-BF5B-05B66ACE1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006" t="12485" r="31211"/>
            <a:stretch/>
          </p:blipFill>
          <p:spPr>
            <a:xfrm>
              <a:off x="6384032" y="1844825"/>
              <a:ext cx="1512169" cy="4009111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31E6B99F-E55B-4C93-9369-12DD9961F7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8789" t="12485" r="15429"/>
            <a:stretch/>
          </p:blipFill>
          <p:spPr>
            <a:xfrm>
              <a:off x="7896200" y="1844825"/>
              <a:ext cx="1512169" cy="4009111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60B7DD72-4CCB-48A0-95AC-B27D67E0F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4572" t="12485"/>
            <a:stretch/>
          </p:blipFill>
          <p:spPr>
            <a:xfrm>
              <a:off x="9408368" y="1844825"/>
              <a:ext cx="1478235" cy="4009111"/>
            </a:xfrm>
            <a:prstGeom prst="rect">
              <a:avLst/>
            </a:prstGeom>
          </p:spPr>
        </p:pic>
      </p:grp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502522" y="319204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502521" y="846145"/>
            <a:ext cx="7632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Nível de risco máximo - Resolução 4.963/21</a:t>
            </a:r>
          </a:p>
        </p:txBody>
      </p:sp>
    </p:spTree>
    <p:extLst>
      <p:ext uri="{BB962C8B-B14F-4D97-AF65-F5344CB8AC3E}">
        <p14:creationId xmlns:p14="http://schemas.microsoft.com/office/powerpoint/2010/main" val="3961872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89826B75-BFCF-4137-A66C-6EFBE3FB2449}"/>
              </a:ext>
            </a:extLst>
          </p:cNvPr>
          <p:cNvGrpSpPr/>
          <p:nvPr/>
        </p:nvGrpSpPr>
        <p:grpSpPr>
          <a:xfrm>
            <a:off x="5628701" y="2680592"/>
            <a:ext cx="1231336" cy="1231336"/>
            <a:chOff x="2249241" y="1499197"/>
            <a:chExt cx="1231336" cy="1231336"/>
          </a:xfrm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53544E29-055E-4B64-9805-290D4403EB01}"/>
                </a:ext>
              </a:extLst>
            </p:cNvPr>
            <p:cNvSpPr/>
            <p:nvPr/>
          </p:nvSpPr>
          <p:spPr>
            <a:xfrm>
              <a:off x="2249241" y="1499197"/>
              <a:ext cx="1231336" cy="1231336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Elipse 4">
              <a:extLst>
                <a:ext uri="{FF2B5EF4-FFF2-40B4-BE49-F238E27FC236}">
                  <a16:creationId xmlns:a16="http://schemas.microsoft.com/office/drawing/2014/main" id="{5A8E685F-4C71-4449-BADE-22F8F5E6EE7B}"/>
                </a:ext>
              </a:extLst>
            </p:cNvPr>
            <p:cNvSpPr txBox="1"/>
            <p:nvPr/>
          </p:nvSpPr>
          <p:spPr>
            <a:xfrm>
              <a:off x="2385823" y="1679522"/>
              <a:ext cx="914429" cy="8706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500" kern="1200" dirty="0">
                  <a:latin typeface="Gentona Book" panose="00000500000000000000" pitchFamily="50" charset="0"/>
                </a:rPr>
                <a:t>Tolerância a Risco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8D6065F6-84ED-4163-AF6C-16DCCD679BAF}"/>
              </a:ext>
            </a:extLst>
          </p:cNvPr>
          <p:cNvGrpSpPr/>
          <p:nvPr/>
        </p:nvGrpSpPr>
        <p:grpSpPr>
          <a:xfrm>
            <a:off x="4747611" y="1756816"/>
            <a:ext cx="1231336" cy="1231336"/>
            <a:chOff x="1368151" y="575421"/>
            <a:chExt cx="1231336" cy="1231336"/>
          </a:xfrm>
          <a:solidFill>
            <a:srgbClr val="E84617"/>
          </a:solidFill>
        </p:grpSpPr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41A756CB-8A95-44C5-AC78-B3CAAF83A09D}"/>
                </a:ext>
              </a:extLst>
            </p:cNvPr>
            <p:cNvSpPr/>
            <p:nvPr/>
          </p:nvSpPr>
          <p:spPr>
            <a:xfrm>
              <a:off x="1368151" y="575421"/>
              <a:ext cx="1231336" cy="1231336"/>
            </a:xfrm>
            <a:prstGeom prst="ellips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727682"/>
                <a:satOff val="-41964"/>
                <a:lumOff val="4314"/>
                <a:alphaOff val="0"/>
              </a:schemeClr>
            </a:fillRef>
            <a:effectRef idx="3">
              <a:schemeClr val="accent2">
                <a:hueOff val="-727682"/>
                <a:satOff val="-41964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Elipse 6">
              <a:extLst>
                <a:ext uri="{FF2B5EF4-FFF2-40B4-BE49-F238E27FC236}">
                  <a16:creationId xmlns:a16="http://schemas.microsoft.com/office/drawing/2014/main" id="{3744CFCA-5497-4750-A24B-F7AFFC6F9821}"/>
                </a:ext>
              </a:extLst>
            </p:cNvPr>
            <p:cNvSpPr txBox="1"/>
            <p:nvPr/>
          </p:nvSpPr>
          <p:spPr>
            <a:xfrm>
              <a:off x="1548476" y="755746"/>
              <a:ext cx="870686" cy="8706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500" kern="1200" dirty="0">
                  <a:latin typeface="Gentona Book" panose="00000500000000000000" pitchFamily="50" charset="0"/>
                </a:rPr>
                <a:t>Duration do Passivo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6B371A44-B4D5-4636-87C8-AF2A1C75BD62}"/>
              </a:ext>
            </a:extLst>
          </p:cNvPr>
          <p:cNvGrpSpPr/>
          <p:nvPr/>
        </p:nvGrpSpPr>
        <p:grpSpPr>
          <a:xfrm>
            <a:off x="6006311" y="1459106"/>
            <a:ext cx="1231336" cy="1231336"/>
            <a:chOff x="2626851" y="277711"/>
            <a:chExt cx="1231336" cy="123133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19620E8C-0C36-4BD6-96B3-78E342F0312C}"/>
                </a:ext>
              </a:extLst>
            </p:cNvPr>
            <p:cNvSpPr/>
            <p:nvPr/>
          </p:nvSpPr>
          <p:spPr>
            <a:xfrm>
              <a:off x="2626851" y="277711"/>
              <a:ext cx="1231336" cy="1231336"/>
            </a:xfrm>
            <a:prstGeom prst="ellips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455363"/>
                <a:satOff val="-83928"/>
                <a:lumOff val="8628"/>
                <a:alphaOff val="0"/>
              </a:schemeClr>
            </a:fillRef>
            <a:effectRef idx="3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Elipse 8">
              <a:extLst>
                <a:ext uri="{FF2B5EF4-FFF2-40B4-BE49-F238E27FC236}">
                  <a16:creationId xmlns:a16="http://schemas.microsoft.com/office/drawing/2014/main" id="{15D7D782-EF72-4639-BA12-75439DEE8B26}"/>
                </a:ext>
              </a:extLst>
            </p:cNvPr>
            <p:cNvSpPr txBox="1"/>
            <p:nvPr/>
          </p:nvSpPr>
          <p:spPr>
            <a:xfrm>
              <a:off x="2807176" y="458036"/>
              <a:ext cx="870686" cy="8706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500" kern="1200" dirty="0">
                  <a:latin typeface="Gentona Book" panose="00000500000000000000" pitchFamily="50" charset="0"/>
                </a:rPr>
                <a:t>Poder de Poupança</a:t>
              </a:r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502522" y="319204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502521" y="846145"/>
            <a:ext cx="7632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Como definir uma carteira eficiente?</a:t>
            </a:r>
          </a:p>
        </p:txBody>
      </p:sp>
      <p:sp>
        <p:nvSpPr>
          <p:cNvPr id="25" name="Forma 24">
            <a:extLst>
              <a:ext uri="{FF2B5EF4-FFF2-40B4-BE49-F238E27FC236}">
                <a16:creationId xmlns:a16="http://schemas.microsoft.com/office/drawing/2014/main" id="{ADE6D6C3-5C7D-4CF5-BEC9-BBB08E5385A1}"/>
              </a:ext>
            </a:extLst>
          </p:cNvPr>
          <p:cNvSpPr/>
          <p:nvPr/>
        </p:nvSpPr>
        <p:spPr>
          <a:xfrm>
            <a:off x="4318527" y="1400143"/>
            <a:ext cx="3532486" cy="2825989"/>
          </a:xfrm>
          <a:prstGeom prst="funnel">
            <a:avLst/>
          </a:prstGeom>
          <a:solidFill>
            <a:srgbClr val="3F4040">
              <a:alpha val="40000"/>
            </a:srgbClr>
          </a:solidFill>
          <a:ln w="12700">
            <a:solidFill>
              <a:srgbClr val="3F4040"/>
            </a:solidFill>
            <a:prstDash val="solid"/>
          </a:ln>
        </p:spPr>
        <p:style>
          <a:lnRef idx="1">
            <a:scrgbClr r="0" g="0" b="0"/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264BC260-C538-46EF-A19E-DB5E863F3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5744174" y="4462148"/>
            <a:ext cx="703651" cy="661432"/>
          </a:xfrm>
          <a:prstGeom prst="rect">
            <a:avLst/>
          </a:prstGeom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79D534E6-0F72-4DED-BB8E-C619218DF9B3}"/>
              </a:ext>
            </a:extLst>
          </p:cNvPr>
          <p:cNvSpPr/>
          <p:nvPr/>
        </p:nvSpPr>
        <p:spPr>
          <a:xfrm>
            <a:off x="5411898" y="5359596"/>
            <a:ext cx="1368204" cy="1078909"/>
          </a:xfrm>
          <a:prstGeom prst="ellipse">
            <a:avLst/>
          </a:prstGeom>
          <a:solidFill>
            <a:srgbClr val="3F404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Gentona Medium" panose="00000600000000000000" pitchFamily="50" charset="0"/>
              </a:rPr>
              <a:t>Carteira Eficiente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4DEA551D-85C2-4C54-9472-536361FBB97C}"/>
              </a:ext>
            </a:extLst>
          </p:cNvPr>
          <p:cNvSpPr/>
          <p:nvPr/>
        </p:nvSpPr>
        <p:spPr>
          <a:xfrm>
            <a:off x="1706932" y="4818237"/>
            <a:ext cx="1576614" cy="1308978"/>
          </a:xfrm>
          <a:prstGeom prst="ellipse">
            <a:avLst/>
          </a:prstGeom>
          <a:solidFill>
            <a:srgbClr val="3F40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Gentona Medium" panose="00000600000000000000" pitchFamily="50" charset="0"/>
              </a:rPr>
              <a:t>Retorno Requirido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82DADC6C-066B-47C3-B53D-1F2F9D4E81DA}"/>
              </a:ext>
            </a:extLst>
          </p:cNvPr>
          <p:cNvSpPr/>
          <p:nvPr/>
        </p:nvSpPr>
        <p:spPr>
          <a:xfrm>
            <a:off x="8908454" y="4961648"/>
            <a:ext cx="1576614" cy="1308978"/>
          </a:xfrm>
          <a:prstGeom prst="ellipse">
            <a:avLst/>
          </a:prstGeom>
          <a:solidFill>
            <a:srgbClr val="3F40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Gentona Book" panose="00000500000000000000" pitchFamily="50" charset="0"/>
              </a:rPr>
              <a:t>Risco Mínimo Exigido</a:t>
            </a:r>
          </a:p>
        </p:txBody>
      </p:sp>
    </p:spTree>
    <p:extLst>
      <p:ext uri="{BB962C8B-B14F-4D97-AF65-F5344CB8AC3E}">
        <p14:creationId xmlns:p14="http://schemas.microsoft.com/office/powerpoint/2010/main" val="292061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3946253" y="319204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4971221" y="846145"/>
            <a:ext cx="2249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Retorno Requirido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362DE9-C324-4F9E-B892-51649C68ED64}"/>
              </a:ext>
            </a:extLst>
          </p:cNvPr>
          <p:cNvSpPr txBox="1"/>
          <p:nvPr/>
        </p:nvSpPr>
        <p:spPr>
          <a:xfrm>
            <a:off x="1461855" y="1773196"/>
            <a:ext cx="55217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É o retorno mínimo necessário para que o gestor de investimentos do RPPS cumpra seu objetivo de suprir o fluxo futuro de pagamentos.</a:t>
            </a:r>
          </a:p>
          <a:p>
            <a:endParaRPr lang="pt-BR" dirty="0">
              <a:latin typeface="Gentona Book" panose="00000500000000000000" pitchFamily="50" charset="0"/>
            </a:endParaRPr>
          </a:p>
          <a:p>
            <a:r>
              <a:rPr lang="pt-BR" dirty="0">
                <a:latin typeface="Gentona Book" panose="00000500000000000000" pitchFamily="50" charset="0"/>
              </a:rPr>
              <a:t>Valor calculado através de uma analise de gerenciamento de ativos sob passivo (ALM).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6F00FB-2702-452F-A638-83404BD4C01E}"/>
              </a:ext>
            </a:extLst>
          </p:cNvPr>
          <p:cNvSpPr txBox="1"/>
          <p:nvPr/>
        </p:nvSpPr>
        <p:spPr>
          <a:xfrm>
            <a:off x="3714750" y="5392992"/>
            <a:ext cx="3962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3F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ntona Medium" panose="00000600000000000000" pitchFamily="50" charset="0"/>
              </a:rPr>
              <a:t>META DE RENTABILIDADE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2C981E87-DD5D-4EC6-A96C-D44188E10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67757" y="779566"/>
            <a:ext cx="3240089" cy="435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9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9214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46145"/>
            <a:ext cx="2525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Risco Mínimo Exigido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362DE9-C324-4F9E-B892-51649C68ED64}"/>
              </a:ext>
            </a:extLst>
          </p:cNvPr>
          <p:cNvSpPr txBox="1"/>
          <p:nvPr/>
        </p:nvSpPr>
        <p:spPr>
          <a:xfrm>
            <a:off x="741414" y="1951672"/>
            <a:ext cx="92682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É </a:t>
            </a:r>
            <a:r>
              <a:rPr lang="pt-BR" dirty="0">
                <a:latin typeface="Gentona Book" panose="00000500000000000000" pitchFamily="50" charset="0"/>
              </a:rPr>
              <a:t>o risco mínimo exigido para que o gestor alcance o Retorno Requirido na busca do cumprimento de seus objetivos.</a:t>
            </a:r>
          </a:p>
          <a:p>
            <a:endParaRPr lang="pt-BR" dirty="0">
              <a:latin typeface="Gentona Book" panose="00000500000000000000" pitchFamily="50" charset="0"/>
            </a:endParaRPr>
          </a:p>
          <a:p>
            <a:r>
              <a:rPr lang="pt-BR" dirty="0">
                <a:latin typeface="Gentona Book" panose="00000500000000000000" pitchFamily="50" charset="0"/>
              </a:rPr>
              <a:t>Requisito básico para que uma carteira seja eficiente é que ela tenha o menor risco possível para aquele retorno exigido.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AB5CF1-39DB-42AB-950B-94702509A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194" y="3342046"/>
            <a:ext cx="6275614" cy="343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44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9214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4614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Principais riscos do investidor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362DE9-C324-4F9E-B892-51649C68ED64}"/>
              </a:ext>
            </a:extLst>
          </p:cNvPr>
          <p:cNvSpPr txBox="1"/>
          <p:nvPr/>
        </p:nvSpPr>
        <p:spPr>
          <a:xfrm>
            <a:off x="741414" y="1694220"/>
            <a:ext cx="926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Principais riscos encontrados em investimentos:</a:t>
            </a:r>
          </a:p>
        </p:txBody>
      </p:sp>
      <p:grpSp>
        <p:nvGrpSpPr>
          <p:cNvPr id="7" name="Grupo 16">
            <a:extLst>
              <a:ext uri="{FF2B5EF4-FFF2-40B4-BE49-F238E27FC236}">
                <a16:creationId xmlns:a16="http://schemas.microsoft.com/office/drawing/2014/main" id="{58975061-8274-495A-BED6-D2F5C4B77BFF}"/>
              </a:ext>
            </a:extLst>
          </p:cNvPr>
          <p:cNvGrpSpPr/>
          <p:nvPr/>
        </p:nvGrpSpPr>
        <p:grpSpPr>
          <a:xfrm>
            <a:off x="3431704" y="2859491"/>
            <a:ext cx="5328592" cy="3377823"/>
            <a:chOff x="2288704" y="1534047"/>
            <a:chExt cx="5328592" cy="4199209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FA83B953-CA6F-484B-9698-795533E548F4}"/>
                </a:ext>
              </a:extLst>
            </p:cNvPr>
            <p:cNvSpPr/>
            <p:nvPr/>
          </p:nvSpPr>
          <p:spPr>
            <a:xfrm>
              <a:off x="2288704" y="2965106"/>
              <a:ext cx="1008112" cy="2736304"/>
            </a:xfrm>
            <a:prstGeom prst="rect">
              <a:avLst/>
            </a:prstGeom>
            <a:solidFill>
              <a:srgbClr val="E84617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4651CAD9-E248-4EB9-B21F-1EDCBA1F3F11}"/>
                </a:ext>
              </a:extLst>
            </p:cNvPr>
            <p:cNvSpPr/>
            <p:nvPr/>
          </p:nvSpPr>
          <p:spPr>
            <a:xfrm>
              <a:off x="4448944" y="3284983"/>
              <a:ext cx="1008112" cy="2426811"/>
            </a:xfrm>
            <a:prstGeom prst="rect">
              <a:avLst/>
            </a:prstGeom>
            <a:solidFill>
              <a:srgbClr val="E84617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03BF31F-FB92-4C10-8706-52DA289899B4}"/>
                </a:ext>
              </a:extLst>
            </p:cNvPr>
            <p:cNvSpPr/>
            <p:nvPr/>
          </p:nvSpPr>
          <p:spPr>
            <a:xfrm>
              <a:off x="6609184" y="2975491"/>
              <a:ext cx="1008112" cy="2757765"/>
            </a:xfrm>
            <a:prstGeom prst="rect">
              <a:avLst/>
            </a:prstGeom>
            <a:solidFill>
              <a:srgbClr val="E84617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1" name="Picture 4" descr="Imagem relacionada">
              <a:extLst>
                <a:ext uri="{FF2B5EF4-FFF2-40B4-BE49-F238E27FC236}">
                  <a16:creationId xmlns:a16="http://schemas.microsoft.com/office/drawing/2014/main" id="{AF43D14E-A54A-43BE-B280-12D8D72AC9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90" t="6097" r="36031" b="69516"/>
            <a:stretch/>
          </p:blipFill>
          <p:spPr bwMode="auto">
            <a:xfrm>
              <a:off x="3875569" y="2664168"/>
              <a:ext cx="498679" cy="831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Arco 11">
              <a:extLst>
                <a:ext uri="{FF2B5EF4-FFF2-40B4-BE49-F238E27FC236}">
                  <a16:creationId xmlns:a16="http://schemas.microsoft.com/office/drawing/2014/main" id="{8F122C37-25E9-4B90-A45B-E9AD7BF6518A}"/>
                </a:ext>
              </a:extLst>
            </p:cNvPr>
            <p:cNvSpPr/>
            <p:nvPr/>
          </p:nvSpPr>
          <p:spPr>
            <a:xfrm rot="9274259">
              <a:off x="3187306" y="1534047"/>
              <a:ext cx="1723109" cy="1933983"/>
            </a:xfrm>
            <a:prstGeom prst="arc">
              <a:avLst>
                <a:gd name="adj1" fmla="val 15791937"/>
                <a:gd name="adj2" fmla="val 21381502"/>
              </a:avLst>
            </a:prstGeom>
            <a:ln>
              <a:solidFill>
                <a:srgbClr val="E84617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E13A9113-35ED-4C3A-AAC3-AFBAB1EFA67A}"/>
                </a:ext>
              </a:extLst>
            </p:cNvPr>
            <p:cNvCxnSpPr/>
            <p:nvPr/>
          </p:nvCxnSpPr>
          <p:spPr>
            <a:xfrm flipV="1">
              <a:off x="5457056" y="2965106"/>
              <a:ext cx="1152128" cy="319877"/>
            </a:xfrm>
            <a:prstGeom prst="line">
              <a:avLst/>
            </a:prstGeom>
            <a:ln>
              <a:solidFill>
                <a:srgbClr val="E84617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4" name="Grupo 38">
            <a:extLst>
              <a:ext uri="{FF2B5EF4-FFF2-40B4-BE49-F238E27FC236}">
                <a16:creationId xmlns:a16="http://schemas.microsoft.com/office/drawing/2014/main" id="{5CA41B15-3F95-4760-9FB3-02D7234F3BAC}"/>
              </a:ext>
            </a:extLst>
          </p:cNvPr>
          <p:cNvGrpSpPr/>
          <p:nvPr/>
        </p:nvGrpSpPr>
        <p:grpSpPr>
          <a:xfrm>
            <a:off x="3359697" y="2492577"/>
            <a:ext cx="1440159" cy="1059635"/>
            <a:chOff x="2216696" y="2400717"/>
            <a:chExt cx="1440159" cy="1059635"/>
          </a:xfrm>
        </p:grpSpPr>
        <p:grpSp>
          <p:nvGrpSpPr>
            <p:cNvPr id="16" name="Grupo 25">
              <a:extLst>
                <a:ext uri="{FF2B5EF4-FFF2-40B4-BE49-F238E27FC236}">
                  <a16:creationId xmlns:a16="http://schemas.microsoft.com/office/drawing/2014/main" id="{A23BE9FA-9352-4261-A94F-E1DB8C23C600}"/>
                </a:ext>
              </a:extLst>
            </p:cNvPr>
            <p:cNvGrpSpPr/>
            <p:nvPr/>
          </p:nvGrpSpPr>
          <p:grpSpPr>
            <a:xfrm>
              <a:off x="2216696" y="2400717"/>
              <a:ext cx="1440159" cy="1059635"/>
              <a:chOff x="1496616" y="2440220"/>
              <a:chExt cx="1679922" cy="1328335"/>
            </a:xfrm>
          </p:grpSpPr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4E97B539-EF56-4E4C-AF03-CF7DDFD87B35}"/>
                  </a:ext>
                </a:extLst>
              </p:cNvPr>
              <p:cNvSpPr/>
              <p:nvPr/>
            </p:nvSpPr>
            <p:spPr>
              <a:xfrm>
                <a:off x="1496616" y="2492897"/>
                <a:ext cx="1296144" cy="1275658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CFA62A05-095D-4576-8B09-5648EA9E15D6}"/>
                  </a:ext>
                </a:extLst>
              </p:cNvPr>
              <p:cNvSpPr/>
              <p:nvPr/>
            </p:nvSpPr>
            <p:spPr>
              <a:xfrm>
                <a:off x="2036676" y="2440222"/>
                <a:ext cx="216024" cy="7200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20" name="Conector em curva 21">
                <a:extLst>
                  <a:ext uri="{FF2B5EF4-FFF2-40B4-BE49-F238E27FC236}">
                    <a16:creationId xmlns:a16="http://schemas.microsoft.com/office/drawing/2014/main" id="{C81E823A-16BA-4191-BDCF-82B0EC60A5A3}"/>
                  </a:ext>
                </a:extLst>
              </p:cNvPr>
              <p:cNvCxnSpPr>
                <a:stCxn id="19" idx="0"/>
              </p:cNvCxnSpPr>
              <p:nvPr/>
            </p:nvCxnSpPr>
            <p:spPr>
              <a:xfrm rot="16200000" flipH="1">
                <a:off x="2514395" y="2070514"/>
                <a:ext cx="124681" cy="864096"/>
              </a:xfrm>
              <a:prstGeom prst="curvedConnector4">
                <a:avLst>
                  <a:gd name="adj1" fmla="val -259876"/>
                  <a:gd name="adj2" fmla="val 54410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Explosão 1 24">
                <a:extLst>
                  <a:ext uri="{FF2B5EF4-FFF2-40B4-BE49-F238E27FC236}">
                    <a16:creationId xmlns:a16="http://schemas.microsoft.com/office/drawing/2014/main" id="{02D311B7-E295-4898-9141-190EFD73AB65}"/>
                  </a:ext>
                </a:extLst>
              </p:cNvPr>
              <p:cNvSpPr/>
              <p:nvPr/>
            </p:nvSpPr>
            <p:spPr>
              <a:xfrm>
                <a:off x="2960513" y="2440220"/>
                <a:ext cx="216025" cy="244795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rgbClr val="F6851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90ED71D-EBCF-4D34-87F1-B1A35728F32B}"/>
                </a:ext>
              </a:extLst>
            </p:cNvPr>
            <p:cNvSpPr txBox="1"/>
            <p:nvPr/>
          </p:nvSpPr>
          <p:spPr>
            <a:xfrm>
              <a:off x="2273622" y="2757948"/>
              <a:ext cx="1039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>
                  <a:latin typeface="Gentona Book" panose="00000500000000000000" pitchFamily="50" charset="0"/>
                </a:rPr>
                <a:t>Mercado</a:t>
              </a:r>
            </a:p>
          </p:txBody>
        </p:sp>
      </p:grpSp>
      <p:grpSp>
        <p:nvGrpSpPr>
          <p:cNvPr id="22" name="Grupo 41">
            <a:extLst>
              <a:ext uri="{FF2B5EF4-FFF2-40B4-BE49-F238E27FC236}">
                <a16:creationId xmlns:a16="http://schemas.microsoft.com/office/drawing/2014/main" id="{AFD5D46C-E143-447C-AD6D-CD76F21FD426}"/>
              </a:ext>
            </a:extLst>
          </p:cNvPr>
          <p:cNvGrpSpPr/>
          <p:nvPr/>
        </p:nvGrpSpPr>
        <p:grpSpPr>
          <a:xfrm>
            <a:off x="5535788" y="2513616"/>
            <a:ext cx="1440159" cy="1059635"/>
            <a:chOff x="4392787" y="2421756"/>
            <a:chExt cx="1440159" cy="1059635"/>
          </a:xfrm>
        </p:grpSpPr>
        <p:grpSp>
          <p:nvGrpSpPr>
            <p:cNvPr id="25" name="Grupo 28">
              <a:extLst>
                <a:ext uri="{FF2B5EF4-FFF2-40B4-BE49-F238E27FC236}">
                  <a16:creationId xmlns:a16="http://schemas.microsoft.com/office/drawing/2014/main" id="{8120C2F5-B1B4-427A-9566-C78C6AE769D3}"/>
                </a:ext>
              </a:extLst>
            </p:cNvPr>
            <p:cNvGrpSpPr/>
            <p:nvPr/>
          </p:nvGrpSpPr>
          <p:grpSpPr>
            <a:xfrm>
              <a:off x="4392787" y="2421756"/>
              <a:ext cx="1440159" cy="1059635"/>
              <a:chOff x="1496616" y="2440220"/>
              <a:chExt cx="1679922" cy="1328335"/>
            </a:xfrm>
          </p:grpSpPr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11DAA084-688C-4CCE-82D4-30EA951C377D}"/>
                  </a:ext>
                </a:extLst>
              </p:cNvPr>
              <p:cNvSpPr/>
              <p:nvPr/>
            </p:nvSpPr>
            <p:spPr>
              <a:xfrm>
                <a:off x="1496616" y="2492897"/>
                <a:ext cx="1296144" cy="1275658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Retângulo 27">
                <a:extLst>
                  <a:ext uri="{FF2B5EF4-FFF2-40B4-BE49-F238E27FC236}">
                    <a16:creationId xmlns:a16="http://schemas.microsoft.com/office/drawing/2014/main" id="{ABCB5AC4-B27D-4DA1-92F1-1244BA086CCB}"/>
                  </a:ext>
                </a:extLst>
              </p:cNvPr>
              <p:cNvSpPr/>
              <p:nvPr/>
            </p:nvSpPr>
            <p:spPr>
              <a:xfrm>
                <a:off x="2036676" y="2440222"/>
                <a:ext cx="216024" cy="7200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29" name="Conector em curva 31">
                <a:extLst>
                  <a:ext uri="{FF2B5EF4-FFF2-40B4-BE49-F238E27FC236}">
                    <a16:creationId xmlns:a16="http://schemas.microsoft.com/office/drawing/2014/main" id="{E847F95F-5CD6-4014-91AB-C99EB0B0F0F9}"/>
                  </a:ext>
                </a:extLst>
              </p:cNvPr>
              <p:cNvCxnSpPr>
                <a:stCxn id="28" idx="0"/>
              </p:cNvCxnSpPr>
              <p:nvPr/>
            </p:nvCxnSpPr>
            <p:spPr>
              <a:xfrm rot="16200000" flipH="1">
                <a:off x="2514395" y="2070514"/>
                <a:ext cx="124681" cy="864096"/>
              </a:xfrm>
              <a:prstGeom prst="curvedConnector4">
                <a:avLst>
                  <a:gd name="adj1" fmla="val -259876"/>
                  <a:gd name="adj2" fmla="val 54410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Explosão 1 32">
                <a:extLst>
                  <a:ext uri="{FF2B5EF4-FFF2-40B4-BE49-F238E27FC236}">
                    <a16:creationId xmlns:a16="http://schemas.microsoft.com/office/drawing/2014/main" id="{49EB0877-6F7D-4FD1-9F89-7FDC7E96286C}"/>
                  </a:ext>
                </a:extLst>
              </p:cNvPr>
              <p:cNvSpPr/>
              <p:nvPr/>
            </p:nvSpPr>
            <p:spPr>
              <a:xfrm>
                <a:off x="2960513" y="2440220"/>
                <a:ext cx="216025" cy="244795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rgbClr val="F6851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3E1089F7-E7CE-4236-9576-6BF0FE08FA7B}"/>
                </a:ext>
              </a:extLst>
            </p:cNvPr>
            <p:cNvSpPr txBox="1"/>
            <p:nvPr/>
          </p:nvSpPr>
          <p:spPr>
            <a:xfrm>
              <a:off x="4457161" y="2785513"/>
              <a:ext cx="1039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>
                  <a:latin typeface="Gentona Book" panose="00000500000000000000" pitchFamily="50" charset="0"/>
                </a:rPr>
                <a:t>Crédito</a:t>
              </a:r>
            </a:p>
          </p:txBody>
        </p:sp>
      </p:grpSp>
      <p:grpSp>
        <p:nvGrpSpPr>
          <p:cNvPr id="31" name="Grupo 42">
            <a:extLst>
              <a:ext uri="{FF2B5EF4-FFF2-40B4-BE49-F238E27FC236}">
                <a16:creationId xmlns:a16="http://schemas.microsoft.com/office/drawing/2014/main" id="{31BCFE1B-A369-404C-91C4-6666ED67FB3C}"/>
              </a:ext>
            </a:extLst>
          </p:cNvPr>
          <p:cNvGrpSpPr/>
          <p:nvPr/>
        </p:nvGrpSpPr>
        <p:grpSpPr>
          <a:xfrm>
            <a:off x="7752184" y="2513587"/>
            <a:ext cx="1440161" cy="1059635"/>
            <a:chOff x="6609183" y="2421727"/>
            <a:chExt cx="1440161" cy="1059635"/>
          </a:xfrm>
        </p:grpSpPr>
        <p:grpSp>
          <p:nvGrpSpPr>
            <p:cNvPr id="32" name="Grupo 33">
              <a:extLst>
                <a:ext uri="{FF2B5EF4-FFF2-40B4-BE49-F238E27FC236}">
                  <a16:creationId xmlns:a16="http://schemas.microsoft.com/office/drawing/2014/main" id="{54F9ECFB-C1C2-45B3-9959-DF5CFF7D7E1E}"/>
                </a:ext>
              </a:extLst>
            </p:cNvPr>
            <p:cNvGrpSpPr/>
            <p:nvPr/>
          </p:nvGrpSpPr>
          <p:grpSpPr>
            <a:xfrm>
              <a:off x="6609183" y="2421727"/>
              <a:ext cx="1440161" cy="1059635"/>
              <a:chOff x="1454514" y="2440220"/>
              <a:chExt cx="1679924" cy="1328335"/>
            </a:xfrm>
          </p:grpSpPr>
          <p:sp>
            <p:nvSpPr>
              <p:cNvPr id="34" name="Elipse 33">
                <a:extLst>
                  <a:ext uri="{FF2B5EF4-FFF2-40B4-BE49-F238E27FC236}">
                    <a16:creationId xmlns:a16="http://schemas.microsoft.com/office/drawing/2014/main" id="{1EB71488-1482-4AA2-BFC7-B6808963D28E}"/>
                  </a:ext>
                </a:extLst>
              </p:cNvPr>
              <p:cNvSpPr/>
              <p:nvPr/>
            </p:nvSpPr>
            <p:spPr>
              <a:xfrm>
                <a:off x="1454514" y="2492897"/>
                <a:ext cx="1296144" cy="1275658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5" name="Retângulo 34">
                <a:extLst>
                  <a:ext uri="{FF2B5EF4-FFF2-40B4-BE49-F238E27FC236}">
                    <a16:creationId xmlns:a16="http://schemas.microsoft.com/office/drawing/2014/main" id="{A322BA03-F04E-488A-B3B8-801CF4517E07}"/>
                  </a:ext>
                </a:extLst>
              </p:cNvPr>
              <p:cNvSpPr/>
              <p:nvPr/>
            </p:nvSpPr>
            <p:spPr>
              <a:xfrm>
                <a:off x="1994574" y="2440223"/>
                <a:ext cx="216023" cy="7200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36" name="Conector em curva 36">
                <a:extLst>
                  <a:ext uri="{FF2B5EF4-FFF2-40B4-BE49-F238E27FC236}">
                    <a16:creationId xmlns:a16="http://schemas.microsoft.com/office/drawing/2014/main" id="{27B51599-D28F-47D0-9758-C5CA71A7677E}"/>
                  </a:ext>
                </a:extLst>
              </p:cNvPr>
              <p:cNvCxnSpPr>
                <a:stCxn id="35" idx="0"/>
              </p:cNvCxnSpPr>
              <p:nvPr/>
            </p:nvCxnSpPr>
            <p:spPr>
              <a:xfrm rot="16200000" flipH="1">
                <a:off x="2472293" y="2070514"/>
                <a:ext cx="124681" cy="864096"/>
              </a:xfrm>
              <a:prstGeom prst="curvedConnector4">
                <a:avLst>
                  <a:gd name="adj1" fmla="val -259876"/>
                  <a:gd name="adj2" fmla="val 54410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Explosão 1 37">
                <a:extLst>
                  <a:ext uri="{FF2B5EF4-FFF2-40B4-BE49-F238E27FC236}">
                    <a16:creationId xmlns:a16="http://schemas.microsoft.com/office/drawing/2014/main" id="{2D198B09-A800-4B80-B596-BBEF68F996FD}"/>
                  </a:ext>
                </a:extLst>
              </p:cNvPr>
              <p:cNvSpPr/>
              <p:nvPr/>
            </p:nvSpPr>
            <p:spPr>
              <a:xfrm>
                <a:off x="2918413" y="2440220"/>
                <a:ext cx="216025" cy="244795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rgbClr val="F6851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4D1C357C-1A86-4C8C-A973-290F6C7ABE56}"/>
                </a:ext>
              </a:extLst>
            </p:cNvPr>
            <p:cNvSpPr txBox="1"/>
            <p:nvPr/>
          </p:nvSpPr>
          <p:spPr>
            <a:xfrm>
              <a:off x="6650260" y="2803278"/>
              <a:ext cx="1039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>
                  <a:latin typeface="Gentona Book" panose="00000500000000000000" pitchFamily="50" charset="0"/>
                </a:rPr>
                <a:t>Liquidez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791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9214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4614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Alocação Estratégica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362DE9-C324-4F9E-B892-51649C68ED64}"/>
              </a:ext>
            </a:extLst>
          </p:cNvPr>
          <p:cNvSpPr txBox="1"/>
          <p:nvPr/>
        </p:nvSpPr>
        <p:spPr>
          <a:xfrm>
            <a:off x="1552291" y="2274144"/>
            <a:ext cx="926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Longo Prazo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F705E21-BB34-4803-8848-709F05B85918}"/>
              </a:ext>
            </a:extLst>
          </p:cNvPr>
          <p:cNvSpPr txBox="1"/>
          <p:nvPr/>
        </p:nvSpPr>
        <p:spPr>
          <a:xfrm>
            <a:off x="1552291" y="3399596"/>
            <a:ext cx="926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Política de Investimento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7F025A-631B-4F21-AC1D-0D4BD0A4793B}"/>
              </a:ext>
            </a:extLst>
          </p:cNvPr>
          <p:cNvSpPr txBox="1"/>
          <p:nvPr/>
        </p:nvSpPr>
        <p:spPr>
          <a:xfrm>
            <a:off x="1552291" y="4525048"/>
            <a:ext cx="2527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Objetivo do RPPS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E3AC8C3-2210-48F8-8194-7E50043B1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21600000">
            <a:off x="6618784" y="-43948"/>
            <a:ext cx="5573216" cy="686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áfico 13" descr="Lista de verificação">
            <a:extLst>
              <a:ext uri="{FF2B5EF4-FFF2-40B4-BE49-F238E27FC236}">
                <a16:creationId xmlns:a16="http://schemas.microsoft.com/office/drawing/2014/main" id="{AF887008-8270-4211-8E4E-8966A9F9E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414" y="3237529"/>
            <a:ext cx="693467" cy="693467"/>
          </a:xfrm>
          <a:prstGeom prst="rect">
            <a:avLst/>
          </a:prstGeom>
        </p:spPr>
      </p:pic>
      <p:pic>
        <p:nvPicPr>
          <p:cNvPr id="16" name="Gráfico 15" descr="Ampulheta">
            <a:extLst>
              <a:ext uri="{FF2B5EF4-FFF2-40B4-BE49-F238E27FC236}">
                <a16:creationId xmlns:a16="http://schemas.microsoft.com/office/drawing/2014/main" id="{1B9E8B57-74BF-4B37-823B-5CEDDA77AC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414" y="2105730"/>
            <a:ext cx="693467" cy="693467"/>
          </a:xfrm>
          <a:prstGeom prst="rect">
            <a:avLst/>
          </a:prstGeom>
        </p:spPr>
      </p:pic>
      <p:pic>
        <p:nvPicPr>
          <p:cNvPr id="17" name="Gráfico 16" descr="Alvo">
            <a:extLst>
              <a:ext uri="{FF2B5EF4-FFF2-40B4-BE49-F238E27FC236}">
                <a16:creationId xmlns:a16="http://schemas.microsoft.com/office/drawing/2014/main" id="{81584FD4-DF35-42E9-9D3F-15AB67FB6F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1413" y="4423397"/>
            <a:ext cx="693467" cy="69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5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-2695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5405340" y="29214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5405340" y="84614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Alocação Tática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362DE9-C324-4F9E-B892-51649C68ED64}"/>
              </a:ext>
            </a:extLst>
          </p:cNvPr>
          <p:cNvSpPr txBox="1"/>
          <p:nvPr/>
        </p:nvSpPr>
        <p:spPr>
          <a:xfrm>
            <a:off x="6098807" y="1894140"/>
            <a:ext cx="926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Curto Prazo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F705E21-BB34-4803-8848-709F05B85918}"/>
              </a:ext>
            </a:extLst>
          </p:cNvPr>
          <p:cNvSpPr txBox="1"/>
          <p:nvPr/>
        </p:nvSpPr>
        <p:spPr>
          <a:xfrm>
            <a:off x="6098807" y="3104216"/>
            <a:ext cx="926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Atas de Comitê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7F025A-631B-4F21-AC1D-0D4BD0A4793B}"/>
              </a:ext>
            </a:extLst>
          </p:cNvPr>
          <p:cNvSpPr txBox="1"/>
          <p:nvPr/>
        </p:nvSpPr>
        <p:spPr>
          <a:xfrm>
            <a:off x="6098808" y="4206385"/>
            <a:ext cx="306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Gentona Book" panose="00000500000000000000" pitchFamily="50" charset="0"/>
              </a:rPr>
              <a:t>Expectativas Econômicas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4AE98A2-ACA1-4A55-A563-9D406DC7E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7505"/>
            <a:ext cx="5057800" cy="5057800"/>
          </a:xfrm>
          <a:prstGeom prst="rect">
            <a:avLst/>
          </a:prstGeom>
          <a:effectLst/>
        </p:spPr>
      </p:pic>
      <p:pic>
        <p:nvPicPr>
          <p:cNvPr id="10" name="Gráfico 9" descr="Lista de verificação">
            <a:extLst>
              <a:ext uri="{FF2B5EF4-FFF2-40B4-BE49-F238E27FC236}">
                <a16:creationId xmlns:a16="http://schemas.microsoft.com/office/drawing/2014/main" id="{701914B3-EC1B-451C-9829-132F30107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5341" y="2915114"/>
            <a:ext cx="693467" cy="693467"/>
          </a:xfrm>
          <a:prstGeom prst="rect">
            <a:avLst/>
          </a:prstGeom>
        </p:spPr>
      </p:pic>
      <p:pic>
        <p:nvPicPr>
          <p:cNvPr id="11" name="Gráfico 10" descr="Ampulheta">
            <a:extLst>
              <a:ext uri="{FF2B5EF4-FFF2-40B4-BE49-F238E27FC236}">
                <a16:creationId xmlns:a16="http://schemas.microsoft.com/office/drawing/2014/main" id="{D253638C-3898-421B-A15E-D4FE308FB9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5341" y="1783315"/>
            <a:ext cx="693467" cy="693467"/>
          </a:xfrm>
          <a:prstGeom prst="rect">
            <a:avLst/>
          </a:prstGeom>
        </p:spPr>
      </p:pic>
      <p:pic>
        <p:nvPicPr>
          <p:cNvPr id="12" name="Gráfico 11" descr="Alvo">
            <a:extLst>
              <a:ext uri="{FF2B5EF4-FFF2-40B4-BE49-F238E27FC236}">
                <a16:creationId xmlns:a16="http://schemas.microsoft.com/office/drawing/2014/main" id="{C030331B-1813-4339-8A7E-E2CCF39E3B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5340" y="4100982"/>
            <a:ext cx="693467" cy="69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6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: Cantos Superiores Arredondados 10">
            <a:extLst>
              <a:ext uri="{FF2B5EF4-FFF2-40B4-BE49-F238E27FC236}">
                <a16:creationId xmlns:a16="http://schemas.microsoft.com/office/drawing/2014/main" id="{BB355A0E-8AE8-4BFA-990B-39AB78C270DE}"/>
              </a:ext>
            </a:extLst>
          </p:cNvPr>
          <p:cNvSpPr/>
          <p:nvPr/>
        </p:nvSpPr>
        <p:spPr>
          <a:xfrm>
            <a:off x="6252653" y="1926451"/>
            <a:ext cx="4588275" cy="2512381"/>
          </a:xfrm>
          <a:prstGeom prst="round2SameRect">
            <a:avLst/>
          </a:prstGeom>
          <a:solidFill>
            <a:srgbClr val="3F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10E36DE-0756-4ED7-8491-4CDCB0B8B30D}"/>
              </a:ext>
            </a:extLst>
          </p:cNvPr>
          <p:cNvSpPr/>
          <p:nvPr/>
        </p:nvSpPr>
        <p:spPr>
          <a:xfrm>
            <a:off x="1136341" y="1926452"/>
            <a:ext cx="4588275" cy="2512381"/>
          </a:xfrm>
          <a:prstGeom prst="round2SameRect">
            <a:avLst/>
          </a:prstGeom>
          <a:solidFill>
            <a:srgbClr val="3F404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9214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3769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Meta de Rentabilidade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362DE9-C324-4F9E-B892-51649C68ED64}"/>
              </a:ext>
            </a:extLst>
          </p:cNvPr>
          <p:cNvSpPr txBox="1"/>
          <p:nvPr/>
        </p:nvSpPr>
        <p:spPr>
          <a:xfrm>
            <a:off x="1380606" y="2173614"/>
            <a:ext cx="3972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AEAEA"/>
                </a:solidFill>
                <a:latin typeface="Gentona Book" panose="00000500000000000000" pitchFamily="50" charset="0"/>
              </a:rPr>
              <a:t>Meta de Rentabilidade = Taxa Atuarial</a:t>
            </a:r>
          </a:p>
          <a:p>
            <a:endParaRPr lang="pt-BR" dirty="0">
              <a:solidFill>
                <a:srgbClr val="EAEAEA"/>
              </a:solidFill>
              <a:latin typeface="Gentona Book" panose="00000500000000000000" pitchFamily="50" charset="0"/>
            </a:endParaRPr>
          </a:p>
          <a:p>
            <a:r>
              <a:rPr lang="pt-BR" dirty="0">
                <a:solidFill>
                  <a:srgbClr val="EAEAEA"/>
                </a:solidFill>
                <a:latin typeface="Gentona Book" panose="00000500000000000000" pitchFamily="50" charset="0"/>
              </a:rPr>
              <a:t>IPCA + 6%</a:t>
            </a:r>
          </a:p>
          <a:p>
            <a:endParaRPr lang="pt-BR" dirty="0">
              <a:latin typeface="Gentona Book" panose="00000500000000000000" pitchFamily="5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CBC9095-4DA3-432D-816B-7478B0F8D464}"/>
              </a:ext>
            </a:extLst>
          </p:cNvPr>
          <p:cNvSpPr txBox="1"/>
          <p:nvPr/>
        </p:nvSpPr>
        <p:spPr>
          <a:xfrm>
            <a:off x="6560598" y="2173614"/>
            <a:ext cx="39723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AEAEA"/>
                </a:solidFill>
                <a:latin typeface="Gentona Book" panose="00000500000000000000" pitchFamily="50" charset="0"/>
              </a:rPr>
              <a:t>Meta de Rentabilidade definida em PAI</a:t>
            </a:r>
          </a:p>
          <a:p>
            <a:endParaRPr lang="pt-BR" dirty="0">
              <a:solidFill>
                <a:srgbClr val="EAEAEA"/>
              </a:solidFill>
              <a:latin typeface="Gentona Book" panose="00000500000000000000" pitchFamily="50" charset="0"/>
            </a:endParaRPr>
          </a:p>
          <a:p>
            <a:r>
              <a:rPr lang="pt-BR" dirty="0">
                <a:solidFill>
                  <a:srgbClr val="EAEAEA"/>
                </a:solidFill>
                <a:latin typeface="Gentona Book" panose="00000500000000000000" pitchFamily="50" charset="0"/>
              </a:rPr>
              <a:t>Taxa Atuarial definida pela análise da taxa de juros parâmetro e meta de rentabilidade.</a:t>
            </a:r>
          </a:p>
          <a:p>
            <a:endParaRPr lang="pt-BR" dirty="0">
              <a:latin typeface="Gentona Book" panose="00000500000000000000" pitchFamily="50" charset="0"/>
            </a:endParaRPr>
          </a:p>
        </p:txBody>
      </p:sp>
      <p:sp>
        <p:nvSpPr>
          <p:cNvPr id="12" name="Retângulo 2">
            <a:extLst>
              <a:ext uri="{FF2B5EF4-FFF2-40B4-BE49-F238E27FC236}">
                <a16:creationId xmlns:a16="http://schemas.microsoft.com/office/drawing/2014/main" id="{83E9E171-2FA1-4AAE-B8B6-F5EDF0FF3287}"/>
              </a:ext>
            </a:extLst>
          </p:cNvPr>
          <p:cNvSpPr/>
          <p:nvPr/>
        </p:nvSpPr>
        <p:spPr>
          <a:xfrm rot="10800000">
            <a:off x="1136341" y="4438832"/>
            <a:ext cx="4588275" cy="834504"/>
          </a:xfrm>
          <a:prstGeom prst="round2SameRect">
            <a:avLst/>
          </a:prstGeom>
          <a:solidFill>
            <a:srgbClr val="3F4040"/>
          </a:solidFill>
          <a:ln>
            <a:solidFill>
              <a:srgbClr val="EAEAEA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2">
            <a:extLst>
              <a:ext uri="{FF2B5EF4-FFF2-40B4-BE49-F238E27FC236}">
                <a16:creationId xmlns:a16="http://schemas.microsoft.com/office/drawing/2014/main" id="{2B20C02A-8F53-46CC-B145-D3F346785E5E}"/>
              </a:ext>
            </a:extLst>
          </p:cNvPr>
          <p:cNvSpPr/>
          <p:nvPr/>
        </p:nvSpPr>
        <p:spPr>
          <a:xfrm rot="10800000">
            <a:off x="6252653" y="4438833"/>
            <a:ext cx="4588275" cy="834504"/>
          </a:xfrm>
          <a:prstGeom prst="round2SameRect">
            <a:avLst/>
          </a:prstGeom>
          <a:solidFill>
            <a:srgbClr val="3F4040"/>
          </a:solidFill>
          <a:ln>
            <a:solidFill>
              <a:srgbClr val="EAEAEA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A056499-8FD9-4AB9-9C18-110A441FF071}"/>
              </a:ext>
            </a:extLst>
          </p:cNvPr>
          <p:cNvSpPr txBox="1"/>
          <p:nvPr/>
        </p:nvSpPr>
        <p:spPr>
          <a:xfrm>
            <a:off x="2499931" y="4555779"/>
            <a:ext cx="1733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EAEAEA"/>
                </a:solidFill>
                <a:latin typeface="Gentona Book" panose="00000500000000000000" pitchFamily="50" charset="0"/>
              </a:rPr>
              <a:t>Até 2018</a:t>
            </a:r>
          </a:p>
          <a:p>
            <a:endParaRPr lang="pt-BR" dirty="0">
              <a:latin typeface="Gentona Book" panose="00000500000000000000" pitchFamily="50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10E4701-F3C6-4609-A057-054692ED4A13}"/>
              </a:ext>
            </a:extLst>
          </p:cNvPr>
          <p:cNvSpPr txBox="1"/>
          <p:nvPr/>
        </p:nvSpPr>
        <p:spPr>
          <a:xfrm>
            <a:off x="7679801" y="4555915"/>
            <a:ext cx="2012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EAEAEA"/>
                </a:solidFill>
                <a:latin typeface="Gentona Book" panose="00000500000000000000" pitchFamily="50" charset="0"/>
              </a:rPr>
              <a:t>Após 2018</a:t>
            </a:r>
          </a:p>
          <a:p>
            <a:endParaRPr lang="pt-BR" dirty="0">
              <a:latin typeface="Gentona Boo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42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2" grpId="0" animBg="1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8369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3769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Meta de Rentabilidade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157D04-3EBC-42F0-9F31-40796826D53C}"/>
              </a:ext>
            </a:extLst>
          </p:cNvPr>
          <p:cNvSpPr txBox="1"/>
          <p:nvPr/>
        </p:nvSpPr>
        <p:spPr>
          <a:xfrm>
            <a:off x="741414" y="1583298"/>
            <a:ext cx="9680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Para definir a meta de rentabilidade, o RPPS deverá atentar-se aos seguintes conceitos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CDD4806-539D-4893-B369-DE3884693F26}"/>
              </a:ext>
            </a:extLst>
          </p:cNvPr>
          <p:cNvSpPr txBox="1"/>
          <p:nvPr/>
        </p:nvSpPr>
        <p:spPr>
          <a:xfrm>
            <a:off x="2021278" y="2348086"/>
            <a:ext cx="3518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Taxa de Juros Atuarial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D01D6F4-1C53-4F28-A557-47137E875915}"/>
              </a:ext>
            </a:extLst>
          </p:cNvPr>
          <p:cNvSpPr txBox="1"/>
          <p:nvPr/>
        </p:nvSpPr>
        <p:spPr>
          <a:xfrm>
            <a:off x="2021278" y="3520752"/>
            <a:ext cx="3518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Taxa de Juros Parâmetro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F7EA712-E4E8-41B7-A8FC-D8718648F25E}"/>
              </a:ext>
            </a:extLst>
          </p:cNvPr>
          <p:cNvSpPr txBox="1"/>
          <p:nvPr/>
        </p:nvSpPr>
        <p:spPr>
          <a:xfrm>
            <a:off x="2021278" y="4585807"/>
            <a:ext cx="407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Expectativa Macroeconômica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44876AC-C290-4ECE-BBFD-0A496D88FB26}"/>
              </a:ext>
            </a:extLst>
          </p:cNvPr>
          <p:cNvSpPr txBox="1"/>
          <p:nvPr/>
        </p:nvSpPr>
        <p:spPr>
          <a:xfrm>
            <a:off x="2021278" y="5674226"/>
            <a:ext cx="407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Retorno Mínimo Requirido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C8C3A96B-1013-4B2D-BB8C-0A60BC1AA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53" y="2254460"/>
            <a:ext cx="782791" cy="832757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42DEA7DF-C8DA-4314-8149-544F78F80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53" y="3301842"/>
            <a:ext cx="824533" cy="87716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CF807D36-DA17-4C06-B88B-FE738EB27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53" y="4378058"/>
            <a:ext cx="824534" cy="87716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AF1F3ED-5EDE-4AD0-B0E0-4940D17DA2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86" y="5469846"/>
            <a:ext cx="818200" cy="870426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1989E952-3369-4C55-920C-6CF7FFAE48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34314" y="2254460"/>
            <a:ext cx="3019372" cy="407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2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4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8369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EAEAEA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3769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EAEAEA"/>
                </a:solidFill>
                <a:latin typeface="Gentona Book" panose="00000500000000000000" pitchFamily="50" charset="0"/>
              </a:rPr>
              <a:t>Taxa de Juros Atuarial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157D04-3EBC-42F0-9F31-40796826D53C}"/>
              </a:ext>
            </a:extLst>
          </p:cNvPr>
          <p:cNvSpPr txBox="1"/>
          <p:nvPr/>
        </p:nvSpPr>
        <p:spPr>
          <a:xfrm>
            <a:off x="741414" y="1583298"/>
            <a:ext cx="9680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EAEAEA"/>
                </a:solidFill>
                <a:latin typeface="Gentona Medium" panose="00000600000000000000" pitchFamily="50" charset="0"/>
              </a:rPr>
              <a:t>Será o menor percentual entre: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CDD4806-539D-4893-B369-DE3884693F26}"/>
              </a:ext>
            </a:extLst>
          </p:cNvPr>
          <p:cNvSpPr txBox="1"/>
          <p:nvPr/>
        </p:nvSpPr>
        <p:spPr>
          <a:xfrm>
            <a:off x="741414" y="2634618"/>
            <a:ext cx="3518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EAEAEA"/>
                </a:solidFill>
                <a:latin typeface="Gentona Book" panose="00000500000000000000" pitchFamily="50" charset="0"/>
              </a:rPr>
              <a:t>1. Meta de Rentabilidade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D01D6F4-1C53-4F28-A557-47137E875915}"/>
              </a:ext>
            </a:extLst>
          </p:cNvPr>
          <p:cNvSpPr txBox="1"/>
          <p:nvPr/>
        </p:nvSpPr>
        <p:spPr>
          <a:xfrm>
            <a:off x="741414" y="3330588"/>
            <a:ext cx="404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EAEAEA"/>
                </a:solidFill>
                <a:latin typeface="Gentona Book" panose="00000500000000000000" pitchFamily="50" charset="0"/>
              </a:rPr>
              <a:t>2. Taxa de Juros Parâmetro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AC28632C-2AC1-4FEC-8093-3C26F6059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9615" y="0"/>
            <a:ext cx="10422385" cy="69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8369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3769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Taxa de Juros Parâmetro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157D04-3EBC-42F0-9F31-40796826D53C}"/>
              </a:ext>
            </a:extLst>
          </p:cNvPr>
          <p:cNvSpPr txBox="1"/>
          <p:nvPr/>
        </p:nvSpPr>
        <p:spPr>
          <a:xfrm>
            <a:off x="741414" y="1583298"/>
            <a:ext cx="9680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Medium" panose="00000600000000000000" pitchFamily="50" charset="0"/>
              </a:rPr>
              <a:t>Será o menor percentual entre: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CDD4806-539D-4893-B369-DE3884693F26}"/>
              </a:ext>
            </a:extLst>
          </p:cNvPr>
          <p:cNvSpPr txBox="1"/>
          <p:nvPr/>
        </p:nvSpPr>
        <p:spPr>
          <a:xfrm>
            <a:off x="741413" y="2357504"/>
            <a:ext cx="5632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- O ponto na ETTJ Média mais próximo à duração do passivo do RPPS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D01D6F4-1C53-4F28-A557-47137E875915}"/>
              </a:ext>
            </a:extLst>
          </p:cNvPr>
          <p:cNvSpPr txBox="1"/>
          <p:nvPr/>
        </p:nvSpPr>
        <p:spPr>
          <a:xfrm>
            <a:off x="741413" y="3562597"/>
            <a:ext cx="5552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- ETTJ Média -&gt; Média de 5 anos das ETTJ diárias das NTN-B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45CAD19-653D-407E-91CB-E71FC4362477}"/>
              </a:ext>
            </a:extLst>
          </p:cNvPr>
          <p:cNvSpPr txBox="1"/>
          <p:nvPr/>
        </p:nvSpPr>
        <p:spPr>
          <a:xfrm>
            <a:off x="781363" y="4708310"/>
            <a:ext cx="5552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- Data de Apuração – 01/abr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C4C1287-897D-44FF-84C5-1FA30A08082E}"/>
              </a:ext>
            </a:extLst>
          </p:cNvPr>
          <p:cNvSpPr txBox="1"/>
          <p:nvPr/>
        </p:nvSpPr>
        <p:spPr>
          <a:xfrm>
            <a:off x="781363" y="5494105"/>
            <a:ext cx="5552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F4040"/>
                </a:solidFill>
                <a:latin typeface="Gentona Book" panose="00000500000000000000" pitchFamily="50" charset="0"/>
              </a:rPr>
              <a:t>- Data de divulgação – até 31/mai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F542B9DA-464C-4FD9-A263-F2E2E7839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3177" y="1626675"/>
            <a:ext cx="397192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46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8369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3769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Taxa de Juros Parâmetro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49035AC-780C-482C-A748-2421BF5986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375981"/>
              </p:ext>
            </p:extLst>
          </p:nvPr>
        </p:nvGraphicFramePr>
        <p:xfrm>
          <a:off x="314949" y="1669791"/>
          <a:ext cx="11562101" cy="467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7044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8369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3769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Meta de Rentabilidade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157D04-3EBC-42F0-9F31-40796826D53C}"/>
              </a:ext>
            </a:extLst>
          </p:cNvPr>
          <p:cNvSpPr txBox="1"/>
          <p:nvPr/>
        </p:nvSpPr>
        <p:spPr>
          <a:xfrm>
            <a:off x="741414" y="2083048"/>
            <a:ext cx="44033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Calcula-se da análise conjunta considerando a taxa parâmetro como o mínimo possível, uma vez que ao utilizar um % menor, alterarei a taxa atuarial, o Retorno Mínimo Requirido (Gestão Estratégica) padronizará o máximo, haja visto que qualquer meta acima disso ocorrerá em assunção extra de risco, a ponderação será feita pelas expectativas macroeconômica (Gestão Tática).</a:t>
            </a:r>
          </a:p>
        </p:txBody>
      </p:sp>
      <p:pic>
        <p:nvPicPr>
          <p:cNvPr id="10" name="Gráfico 9" descr="Gráfico de barras com tendência ascendente">
            <a:extLst>
              <a:ext uri="{FF2B5EF4-FFF2-40B4-BE49-F238E27FC236}">
                <a16:creationId xmlns:a16="http://schemas.microsoft.com/office/drawing/2014/main" id="{64C67479-25A7-4D01-8744-3F2E5671B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0753" y="1621360"/>
            <a:ext cx="4285202" cy="428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39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741414" y="283697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741414" y="837695"/>
            <a:ext cx="345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Ponderações Finais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157D04-3EBC-42F0-9F31-40796826D53C}"/>
              </a:ext>
            </a:extLst>
          </p:cNvPr>
          <p:cNvSpPr txBox="1"/>
          <p:nvPr/>
        </p:nvSpPr>
        <p:spPr>
          <a:xfrm>
            <a:off x="741414" y="1791803"/>
            <a:ext cx="106308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Medium" panose="00000600000000000000" pitchFamily="50" charset="0"/>
              </a:rPr>
              <a:t>CENÁRIO 1 -&gt; Retorno Requirido é menor que a Taxa Parâmetro:</a:t>
            </a:r>
          </a:p>
          <a:p>
            <a:r>
              <a:rPr lang="pt-BR" dirty="0">
                <a:solidFill>
                  <a:srgbClr val="3F4040"/>
                </a:solidFill>
                <a:latin typeface="Gentona Book" panose="00000500000000000000" pitchFamily="50" charset="0"/>
              </a:rPr>
              <a:t>Neste caso recomenda-se a utilização da Taxa Parâmetro como Meta de Rentabilidade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CD0949-3B50-4C6E-99B0-9AA2F0840ABA}"/>
              </a:ext>
            </a:extLst>
          </p:cNvPr>
          <p:cNvSpPr txBox="1"/>
          <p:nvPr/>
        </p:nvSpPr>
        <p:spPr>
          <a:xfrm>
            <a:off x="741413" y="2885236"/>
            <a:ext cx="106308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Medium" panose="00000600000000000000" pitchFamily="50" charset="0"/>
              </a:rPr>
              <a:t>CENÁRIO 2 -&gt; Expectativas Macro resultam em taxa superior ao Retorno Requirido</a:t>
            </a:r>
          </a:p>
          <a:p>
            <a:r>
              <a:rPr lang="pt-BR" dirty="0">
                <a:solidFill>
                  <a:srgbClr val="3F4040"/>
                </a:solidFill>
                <a:latin typeface="Gentona Book" panose="00000500000000000000" pitchFamily="50" charset="0"/>
              </a:rPr>
              <a:t>Nesta caso recomenda-se a utilização do Retorno Mínimo como Meta de Rentabilidade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A4355C1-F0CB-447F-912A-D1BFA2F7B5EC}"/>
              </a:ext>
            </a:extLst>
          </p:cNvPr>
          <p:cNvSpPr txBox="1"/>
          <p:nvPr/>
        </p:nvSpPr>
        <p:spPr>
          <a:xfrm>
            <a:off x="741412" y="3978669"/>
            <a:ext cx="106308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Medium" panose="00000600000000000000" pitchFamily="50" charset="0"/>
              </a:rPr>
              <a:t>CENÁRIO 3 -&gt; Expectativas Macro resultam em taxa inferior a taxa parâmetro</a:t>
            </a:r>
          </a:p>
          <a:p>
            <a:r>
              <a:rPr lang="pt-BR" dirty="0">
                <a:solidFill>
                  <a:srgbClr val="3F4040"/>
                </a:solidFill>
                <a:latin typeface="Gentona Book" panose="00000500000000000000" pitchFamily="50" charset="0"/>
              </a:rPr>
              <a:t>Neste caso recomenda-se utilizar a Taxa parâmetro e aumentar o nível de risco definido para a carteira</a:t>
            </a:r>
          </a:p>
        </p:txBody>
      </p:sp>
    </p:spTree>
    <p:extLst>
      <p:ext uri="{BB962C8B-B14F-4D97-AF65-F5344CB8AC3E}">
        <p14:creationId xmlns:p14="http://schemas.microsoft.com/office/powerpoint/2010/main" val="2371426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CD3857-9BD5-4FDB-9EB9-C9EE6F8F5F27}"/>
              </a:ext>
            </a:extLst>
          </p:cNvPr>
          <p:cNvSpPr txBox="1"/>
          <p:nvPr/>
        </p:nvSpPr>
        <p:spPr>
          <a:xfrm>
            <a:off x="8134534" y="5918330"/>
            <a:ext cx="306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Resolução CMN nº 4.695/2018 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D864FAC-718A-4670-AE42-462839C46BB0}"/>
              </a:ext>
            </a:extLst>
          </p:cNvPr>
          <p:cNvGrpSpPr/>
          <p:nvPr/>
        </p:nvGrpSpPr>
        <p:grpSpPr>
          <a:xfrm>
            <a:off x="270605" y="1565459"/>
            <a:ext cx="11650790" cy="4875098"/>
            <a:chOff x="1305398" y="1844825"/>
            <a:chExt cx="9581205" cy="4009111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A028B85E-F42A-4F06-A3E6-EF35A45157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2485" r="77808"/>
            <a:stretch/>
          </p:blipFill>
          <p:spPr>
            <a:xfrm>
              <a:off x="1305398" y="1844825"/>
              <a:ext cx="2126307" cy="4009111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CB40A6D-F966-4021-9109-CAFA4BCBC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192" t="12485" r="62025"/>
            <a:stretch/>
          </p:blipFill>
          <p:spPr>
            <a:xfrm>
              <a:off x="3431704" y="1844825"/>
              <a:ext cx="1512169" cy="4009111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21F35568-86D1-40AA-979B-F607FD7B1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7975" t="12485" r="46993"/>
            <a:stretch/>
          </p:blipFill>
          <p:spPr>
            <a:xfrm>
              <a:off x="4943872" y="1844825"/>
              <a:ext cx="1440161" cy="4009111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8AA3DFF-CF6B-45F3-BF5B-05B66ACE1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006" t="12485" r="31211"/>
            <a:stretch/>
          </p:blipFill>
          <p:spPr>
            <a:xfrm>
              <a:off x="6384032" y="1844825"/>
              <a:ext cx="1512169" cy="4009111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31E6B99F-E55B-4C93-9369-12DD9961F7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8789" t="12485" r="15429"/>
            <a:stretch/>
          </p:blipFill>
          <p:spPr>
            <a:xfrm>
              <a:off x="7896200" y="1844825"/>
              <a:ext cx="1512169" cy="4009111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60B7DD72-4CCB-48A0-95AC-B27D67E0F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4572" t="12485"/>
            <a:stretch/>
          </p:blipFill>
          <p:spPr>
            <a:xfrm>
              <a:off x="9408368" y="1844825"/>
              <a:ext cx="1478235" cy="4009111"/>
            </a:xfrm>
            <a:prstGeom prst="rect">
              <a:avLst/>
            </a:prstGeom>
          </p:spPr>
        </p:pic>
      </p:grp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3BB8A39-72BB-4666-82AD-20FE29AEADC3}"/>
              </a:ext>
            </a:extLst>
          </p:cNvPr>
          <p:cNvSpPr txBox="1"/>
          <p:nvPr/>
        </p:nvSpPr>
        <p:spPr>
          <a:xfrm>
            <a:off x="502522" y="319204"/>
            <a:ext cx="4299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3F4040"/>
                </a:solidFill>
                <a:latin typeface="Gentona Medium" panose="00000600000000000000" pitchFamily="50" charset="0"/>
              </a:rPr>
              <a:t>Gestão de Investimentos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584B0B-C418-43D6-B7FB-E634D6FE6F5F}"/>
              </a:ext>
            </a:extLst>
          </p:cNvPr>
          <p:cNvSpPr txBox="1"/>
          <p:nvPr/>
        </p:nvSpPr>
        <p:spPr>
          <a:xfrm>
            <a:off x="502521" y="846145"/>
            <a:ext cx="7632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3F4040"/>
                </a:solidFill>
                <a:latin typeface="Gentona Book" panose="00000500000000000000" pitchFamily="50" charset="0"/>
              </a:rPr>
              <a:t>Nível de risco máximo - Resolução 4.963/21</a:t>
            </a:r>
          </a:p>
        </p:txBody>
      </p:sp>
    </p:spTree>
    <p:extLst>
      <p:ext uri="{BB962C8B-B14F-4D97-AF65-F5344CB8AC3E}">
        <p14:creationId xmlns:p14="http://schemas.microsoft.com/office/powerpoint/2010/main" val="1477956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250FE9-DA62-43B3-AC6A-F19CF54B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CEEEB672-8DEA-4D5D-9B91-182A64A08A41}"/>
              </a:ext>
            </a:extLst>
          </p:cNvPr>
          <p:cNvSpPr/>
          <p:nvPr/>
        </p:nvSpPr>
        <p:spPr>
          <a:xfrm>
            <a:off x="0" y="563336"/>
            <a:ext cx="7935985" cy="3755572"/>
          </a:xfrm>
          <a:prstGeom prst="rect">
            <a:avLst/>
          </a:prstGeom>
          <a:solidFill>
            <a:srgbClr val="E8461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A4355C1-F0CB-447F-912A-D1BFA2F7B5EC}"/>
              </a:ext>
            </a:extLst>
          </p:cNvPr>
          <p:cNvSpPr txBox="1"/>
          <p:nvPr/>
        </p:nvSpPr>
        <p:spPr>
          <a:xfrm>
            <a:off x="919379" y="4816394"/>
            <a:ext cx="103532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rgbClr val="3F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documento (caracterizado como relatório, parecer ou análise) foi preparado para uso exclusivo do destinatário, não podendo ser reproduzido ou distribuído por este a qualquer pessoa sem expressa autorização da empresa. As informações aqui contidas são somente com o objetivo de prover informações e não representa, em nenhuma hipótese, uma oferta de compra e venda ou solicitação de compra e venda de qualquer valor mobiliário ou instrumento financeiro. Esta é apenas uma OPINIÃO que reflete o momento da análise e são consubstanciadas em informações coletadas em fontes públicas e que julgamos confiáveis. A utilização destas informações em suas tomadas de decisão e consequentes perdas e ganhos não nos torna responsáveis diretos. As informações aqui contidas não representam garantia de exatidão das informações prestadas ou julgamento sobre a qualidade das mesmas, e não devem ser consideradas como tais. As informações deste documento estão em consonância com as informações sobre os produtos mencionados, entretanto não substituem seus materiais oficiais, como regulamentos e prospectos de divulgação. É recomendada a leitura cuidadosa destes materiais, com especial atenção para as cláusulas relativas ao objetivo, ao risco e à política de investimento dos produtos. Todas as informações podem ser obtidas com o responsável pela distribuição ou no site da CVM (Comissão de Valores Mobiliários). Sua elaboração buscou atender os objetivos de investimentos do cliente, considerando a sua situação financeira e seu perfil. A rentabilidade obtida no passado não representa garantia de rentabilidade futura e os produtos estruturados e/ou de longo prazo possuem, além da volatilidade, riscos associados à sua carteira de crédito e estruturação. Os riscos inerentes aos diversos tipos de operações com valores mobiliários de bolsa, balcão, nos mercados de liquidação futura e de derivativos, podem resultar em perdas aos investimentos realizados, bem como o inverso proporcionalmente. Todos e qualquer valor exibido está representado em Real (BRL) e para os cálculos, foram utilizadas observações diárias, sendo sua fonte o Sistema Quantum </a:t>
            </a:r>
            <a:r>
              <a:rPr lang="pt-BR" sz="800" dirty="0" err="1">
                <a:solidFill>
                  <a:srgbClr val="3F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Axis</a:t>
            </a:r>
            <a:r>
              <a:rPr lang="pt-BR" sz="800" dirty="0">
                <a:solidFill>
                  <a:srgbClr val="3F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 CVM. A contratação de empresa de consultoria de valores mobiliários para a emissão deste documento não assegura ou sugere a existência de garantia de resultados futuros ou a isenção de risco. Os RPPS devem estar adequados às normativas pertinentes e principalmente a Portaria nº 519, de 24 de agosto de 2011 e suas alterações, além da Resolução CMN nº 3.922 de 25 de novembro de 2010 e suas alterações, que dispõem sobre as aplicações dos recursos financeiros dos Regimes Próprios de Previdência Social, instituídos pela União, Estados, Distrito Federal e Municípios e dá outras providências.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73A77509-DBF9-455A-85D4-79E865431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48" y="2104265"/>
            <a:ext cx="292388" cy="29238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59ADD4F-80A9-45FD-9A27-9703556B9025}"/>
              </a:ext>
            </a:extLst>
          </p:cNvPr>
          <p:cNvSpPr txBox="1"/>
          <p:nvPr/>
        </p:nvSpPr>
        <p:spPr>
          <a:xfrm>
            <a:off x="1198400" y="2107773"/>
            <a:ext cx="431227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EAEAEA"/>
                </a:solidFill>
                <a:latin typeface="Gentona Book" panose="00000500000000000000" pitchFamily="50" charset="0"/>
              </a:rPr>
              <a:t>(11) 99885-5112 / (11) 3074-9400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BEAD3077-A852-40CB-8CAC-B42D7AC5ED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4505" y="1663108"/>
            <a:ext cx="308439" cy="22031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11FF738-795D-4937-A12A-EBE101B7D5F9}"/>
              </a:ext>
            </a:extLst>
          </p:cNvPr>
          <p:cNvSpPr txBox="1"/>
          <p:nvPr/>
        </p:nvSpPr>
        <p:spPr>
          <a:xfrm>
            <a:off x="1198400" y="1627070"/>
            <a:ext cx="30293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EAEAEA"/>
                </a:solidFill>
                <a:latin typeface="Gentona Book" panose="00000500000000000000" pitchFamily="50" charset="0"/>
              </a:rPr>
              <a:t>renan@creditoemercado.com.br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8024BA-2B86-4B89-A359-D5DB14851C10}"/>
              </a:ext>
            </a:extLst>
          </p:cNvPr>
          <p:cNvSpPr txBox="1"/>
          <p:nvPr/>
        </p:nvSpPr>
        <p:spPr>
          <a:xfrm>
            <a:off x="699945" y="754652"/>
            <a:ext cx="2477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EAEAEA"/>
                </a:solidFill>
                <a:latin typeface="Gentona Medium" panose="00000600000000000000" pitchFamily="50" charset="0"/>
              </a:rPr>
              <a:t>Obrigado!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F72B6C0-2783-4630-8C5B-3D28FF7A7A02}"/>
              </a:ext>
            </a:extLst>
          </p:cNvPr>
          <p:cNvSpPr txBox="1"/>
          <p:nvPr/>
        </p:nvSpPr>
        <p:spPr>
          <a:xfrm>
            <a:off x="4998441" y="3312714"/>
            <a:ext cx="37195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rgbClr val="EAEAEA"/>
                </a:solidFill>
                <a:latin typeface="Gentona Medium" panose="00000600000000000000" pitchFamily="50" charset="0"/>
              </a:rPr>
              <a:t>Renan Foglia Calamia</a:t>
            </a:r>
            <a:br>
              <a:rPr lang="pt-BR" dirty="0">
                <a:solidFill>
                  <a:srgbClr val="EAEAEA"/>
                </a:solidFill>
                <a:latin typeface="Gentona Book" panose="00000500000000000000" pitchFamily="50" charset="0"/>
              </a:rPr>
            </a:br>
            <a:r>
              <a:rPr lang="pt-BR" sz="1500" dirty="0">
                <a:solidFill>
                  <a:srgbClr val="EAEAEA"/>
                </a:solidFill>
                <a:latin typeface="Gentona Book" panose="00000500000000000000" pitchFamily="50" charset="0"/>
              </a:rPr>
              <a:t>Diretor Técnico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38877E9-C242-48CD-8081-9C796983F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63" y="1195220"/>
            <a:ext cx="1984674" cy="1995065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2D2B743-F064-446D-BA64-2C8198D82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5211" y="3062979"/>
            <a:ext cx="277373" cy="277373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0A2C6884-5529-4CB8-A28E-4777DCE273D8}"/>
              </a:ext>
            </a:extLst>
          </p:cNvPr>
          <p:cNvSpPr txBox="1"/>
          <p:nvPr/>
        </p:nvSpPr>
        <p:spPr>
          <a:xfrm>
            <a:off x="1187647" y="3035743"/>
            <a:ext cx="26162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EAEAEA"/>
                </a:solidFill>
                <a:latin typeface="Gentona Book" panose="00000500000000000000" pitchFamily="50" charset="0"/>
              </a:rPr>
              <a:t>/creditoemercadoconsultoria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BCC8AEA-FE81-4356-A177-160EAA425ECC}"/>
              </a:ext>
            </a:extLst>
          </p:cNvPr>
          <p:cNvSpPr txBox="1"/>
          <p:nvPr/>
        </p:nvSpPr>
        <p:spPr>
          <a:xfrm>
            <a:off x="1198400" y="3566838"/>
            <a:ext cx="17816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EAEAEA"/>
                </a:solidFill>
                <a:latin typeface="Gentona Book" panose="00000500000000000000" pitchFamily="50" charset="0"/>
              </a:rPr>
              <a:t>/creditoemercado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068F4037-A8CE-4D9A-B80F-57DFD5620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9420" y="3581828"/>
            <a:ext cx="292388" cy="292388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A780A52D-D784-440C-9D2B-C785A6ADBCF7}"/>
              </a:ext>
            </a:extLst>
          </p:cNvPr>
          <p:cNvSpPr txBox="1"/>
          <p:nvPr/>
        </p:nvSpPr>
        <p:spPr>
          <a:xfrm>
            <a:off x="3159194" y="3566838"/>
            <a:ext cx="17816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EAEAEA"/>
                </a:solidFill>
                <a:latin typeface="Gentona Book" panose="00000500000000000000" pitchFamily="50" charset="0"/>
              </a:rPr>
              <a:t>@creditoemercado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C47DBA05-812F-48F6-8C4F-E00D3E937D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09221" y="3581902"/>
            <a:ext cx="292389" cy="292389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97A0FDE2-20EF-4D21-8229-93809E4723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9420" y="2559863"/>
            <a:ext cx="292388" cy="29238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2D56E645-F2FD-4FC8-97E9-4D4974C34DE3}"/>
              </a:ext>
            </a:extLst>
          </p:cNvPr>
          <p:cNvSpPr txBox="1"/>
          <p:nvPr/>
        </p:nvSpPr>
        <p:spPr>
          <a:xfrm>
            <a:off x="1198400" y="2539623"/>
            <a:ext cx="431227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EAEAEA"/>
                </a:solidFill>
                <a:latin typeface="Gentona Book" panose="00000500000000000000" pitchFamily="50" charset="0"/>
              </a:rPr>
              <a:t>www.creditoemercado.com.br</a:t>
            </a:r>
          </a:p>
        </p:txBody>
      </p:sp>
    </p:spTree>
    <p:extLst>
      <p:ext uri="{BB962C8B-B14F-4D97-AF65-F5344CB8AC3E}">
        <p14:creationId xmlns:p14="http://schemas.microsoft.com/office/powerpoint/2010/main" val="2832365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1318</Words>
  <Application>Microsoft Office PowerPoint</Application>
  <PresentationFormat>Widescreen</PresentationFormat>
  <Paragraphs>141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Gentona Book</vt:lpstr>
      <vt:lpstr>Gentona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</dc:creator>
  <cp:lastModifiedBy>Renan Calamia</cp:lastModifiedBy>
  <cp:revision>47</cp:revision>
  <dcterms:created xsi:type="dcterms:W3CDTF">2022-04-07T15:25:20Z</dcterms:created>
  <dcterms:modified xsi:type="dcterms:W3CDTF">2022-05-11T03:24:18Z</dcterms:modified>
</cp:coreProperties>
</file>